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handoutMasterIdLst>
    <p:handoutMasterId r:id="rId11"/>
  </p:handoutMasterIdLst>
  <p:sldIdLst>
    <p:sldId id="287" r:id="rId2"/>
    <p:sldId id="378" r:id="rId3"/>
    <p:sldId id="525" r:id="rId4"/>
    <p:sldId id="530" r:id="rId5"/>
    <p:sldId id="529" r:id="rId6"/>
    <p:sldId id="531" r:id="rId7"/>
    <p:sldId id="535" r:id="rId8"/>
    <p:sldId id="308" r:id="rId9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205">
          <p15:clr>
            <a:srgbClr val="A4A3A4"/>
          </p15:clr>
        </p15:guide>
        <p15:guide id="4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2731"/>
    <a:srgbClr val="C62135"/>
    <a:srgbClr val="33B830"/>
    <a:srgbClr val="C63332"/>
    <a:srgbClr val="336699"/>
    <a:srgbClr val="FF9900"/>
    <a:srgbClr val="2A687E"/>
    <a:srgbClr val="CC0066"/>
    <a:srgbClr val="003399"/>
    <a:srgbClr val="248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20" autoAdjust="0"/>
    <p:restoredTop sz="85047" autoAdjust="0"/>
  </p:normalViewPr>
  <p:slideViewPr>
    <p:cSldViewPr showGuides="1">
      <p:cViewPr>
        <p:scale>
          <a:sx n="86" d="100"/>
          <a:sy n="86" d="100"/>
        </p:scale>
        <p:origin x="1264" y="-192"/>
      </p:cViewPr>
      <p:guideLst>
        <p:guide orient="horz" pos="2160"/>
        <p:guide pos="3840"/>
        <p:guide orient="horz" pos="2205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DD65E1-D3ED-4EBE-B1E9-230E491F1E18}" type="datetimeFigureOut">
              <a:rPr lang="zh-CN" altLang="en-US" smtClean="0"/>
              <a:pPr/>
              <a:t>17/3/31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9CA46A-649E-4CE2-8A76-265B85D7BDD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77016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0EEEBC-5B79-4DCB-8474-D4B5B8738304}" type="datetimeFigureOut">
              <a:rPr lang="zh-CN" altLang="en-US" smtClean="0"/>
              <a:pPr/>
              <a:t>17/3/31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8BF738-7817-4868-A6CB-64D73F84B91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1573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Relationship Id="rId3" Type="http://schemas.openxmlformats.org/officeDocument/2006/relationships/hyperlink" Target="http://baike.baidu.com/view/21835.htm" TargetMode="Externa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8BF738-7817-4868-A6CB-64D73F84B914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4629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8BF738-7817-4868-A6CB-64D73F84B914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【1】</a:t>
            </a:r>
            <a:r>
              <a:rPr lang="zh-CN" altLang="zh-CN" dirty="0" smtClean="0"/>
              <a:t>美国大学领导委员会（</a:t>
            </a:r>
            <a:r>
              <a:rPr lang="en-US" altLang="zh-CN" dirty="0" smtClean="0"/>
              <a:t>University Leadership Council</a:t>
            </a:r>
            <a:r>
              <a:rPr lang="zh-CN" altLang="zh-CN" dirty="0" smtClean="0"/>
              <a:t>）</a:t>
            </a:r>
            <a:r>
              <a:rPr lang="en-US" altLang="zh-CN" dirty="0" smtClean="0"/>
              <a:t>.</a:t>
            </a:r>
            <a:r>
              <a:rPr lang="zh-CN" altLang="zh-CN" dirty="0" smtClean="0"/>
              <a:t>重新定义大学图书馆（</a:t>
            </a:r>
            <a:r>
              <a:rPr lang="en-US" altLang="zh-CN" dirty="0" smtClean="0"/>
              <a:t>Redefining the Academic Library</a:t>
            </a:r>
            <a:r>
              <a:rPr lang="zh-CN" altLang="zh-CN" dirty="0" smtClean="0"/>
              <a:t>），</a:t>
            </a:r>
            <a:r>
              <a:rPr lang="en-US" altLang="zh-CN" dirty="0" smtClean="0"/>
              <a:t>2011</a:t>
            </a:r>
          </a:p>
          <a:p>
            <a:r>
              <a:rPr lang="en-US" altLang="zh-CN" dirty="0" smtClean="0"/>
              <a:t>【2】Harvard University. Report of the Task Force on University Libraries,2009</a:t>
            </a:r>
          </a:p>
          <a:p>
            <a:r>
              <a:rPr lang="en-US" altLang="zh-CN" dirty="0" smtClean="0"/>
              <a:t>【3】OCLC 2013</a:t>
            </a:r>
            <a:r>
              <a:rPr lang="zh-CN" altLang="zh-CN" dirty="0" smtClean="0"/>
              <a:t>年“理解集体馆藏”（</a:t>
            </a:r>
            <a:r>
              <a:rPr lang="en-US" altLang="zh-CN" dirty="0" smtClean="0"/>
              <a:t>Dempsey et al.2013</a:t>
            </a:r>
            <a:r>
              <a:rPr lang="zh-CN" altLang="en-US" dirty="0" smtClean="0"/>
              <a:t>）</a:t>
            </a:r>
            <a:r>
              <a:rPr lang="zh-CN" altLang="zh-CN" baseline="30000" dirty="0" smtClean="0"/>
              <a:t> </a:t>
            </a:r>
            <a:r>
              <a:rPr lang="zh-CN" altLang="en-US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Calibri" pitchFamily="34" charset="0"/>
              </a:rPr>
              <a:t>。</a:t>
            </a:r>
            <a:endParaRPr lang="en-US" altLang="zh-CN" dirty="0" smtClean="0">
              <a:solidFill>
                <a:srgbClr val="FF0000"/>
              </a:solidFill>
              <a:latin typeface="黑体" pitchFamily="49" charset="-122"/>
              <a:ea typeface="黑体" pitchFamily="49" charset="-122"/>
              <a:sym typeface="Calibri" pitchFamily="34" charset="0"/>
            </a:endParaRPr>
          </a:p>
          <a:p>
            <a:r>
              <a:rPr lang="en-US" altLang="zh-CN" dirty="0" err="1" smtClean="0"/>
              <a:t>Hathitrust</a:t>
            </a:r>
            <a:r>
              <a:rPr lang="zh-CN" altLang="en-US" dirty="0" smtClean="0"/>
              <a:t>对馆藏进行数字化，合作存储数字化馆藏，提供数字化服务。</a:t>
            </a:r>
            <a:endParaRPr lang="en-US" altLang="zh-CN" dirty="0" smtClean="0">
              <a:solidFill>
                <a:srgbClr val="FF0000"/>
              </a:solidFill>
              <a:latin typeface="黑体" pitchFamily="49" charset="-122"/>
              <a:ea typeface="黑体" pitchFamily="49" charset="-122"/>
              <a:sym typeface="Calibri" pitchFamily="34" charset="0"/>
            </a:endParaRPr>
          </a:p>
          <a:p>
            <a:r>
              <a:rPr lang="zh-CN" altLang="en-US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Calibri" pitchFamily="34" charset="0"/>
              </a:rPr>
              <a:t>有专家预测，未来图书馆纸本馆藏将集中到国家</a:t>
            </a:r>
            <a:r>
              <a:rPr lang="en-US" altLang="zh-CN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Calibri" pitchFamily="34" charset="0"/>
              </a:rPr>
              <a:t>/</a:t>
            </a:r>
            <a:r>
              <a:rPr lang="zh-CN" altLang="en-US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Calibri" pitchFamily="34" charset="0"/>
              </a:rPr>
              <a:t>地区的仓储库，只有特色馆藏在本地保管。</a:t>
            </a:r>
            <a:endParaRPr lang="en-US" altLang="zh-CN" dirty="0" smtClean="0"/>
          </a:p>
          <a:p>
            <a:r>
              <a:rPr lang="zh-CN" altLang="en-US" dirty="0" smtClean="0">
                <a:latin typeface="黑体" pitchFamily="49" charset="-122"/>
                <a:ea typeface="黑体" pitchFamily="49" charset="-122"/>
                <a:sym typeface="Calibri" pitchFamily="34" charset="0"/>
              </a:rPr>
              <a:t>雪城大学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  <a:sym typeface="Calibri" pitchFamily="34" charset="0"/>
              </a:rPr>
              <a:t>“堆栈”项目</a:t>
            </a:r>
            <a:r>
              <a:rPr lang="zh-CN" altLang="zh-CN" dirty="0" smtClean="0"/>
              <a:t>收集社交网络空间内与</a:t>
            </a:r>
            <a:r>
              <a:rPr lang="en-US" altLang="zh-CN" dirty="0" smtClean="0"/>
              <a:t>2016</a:t>
            </a:r>
            <a:r>
              <a:rPr lang="zh-CN" altLang="zh-CN" dirty="0" smtClean="0"/>
              <a:t>年美国总统大选有关的各种信息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>
                <a:latin typeface="黑体" pitchFamily="49" charset="-122"/>
                <a:ea typeface="黑体" pitchFamily="49" charset="-122"/>
                <a:sym typeface="Calibri" pitchFamily="34" charset="0"/>
              </a:rPr>
              <a:t>从“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  <a:sym typeface="Calibri" pitchFamily="34" charset="0"/>
              </a:rPr>
              <a:t>Outside-in Collection</a:t>
            </a:r>
            <a:r>
              <a:rPr lang="zh-CN" altLang="en-US" dirty="0" smtClean="0">
                <a:latin typeface="黑体" pitchFamily="49" charset="-122"/>
                <a:ea typeface="黑体" pitchFamily="49" charset="-122"/>
                <a:sym typeface="Calibri" pitchFamily="34" charset="0"/>
              </a:rPr>
              <a:t>”转向“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  <a:sym typeface="Calibri" pitchFamily="34" charset="0"/>
              </a:rPr>
              <a:t>Inside-out Collection</a:t>
            </a:r>
            <a:r>
              <a:rPr lang="zh-CN" altLang="en-US" dirty="0" smtClean="0">
                <a:latin typeface="黑体" pitchFamily="49" charset="-122"/>
                <a:ea typeface="黑体" pitchFamily="49" charset="-122"/>
                <a:sym typeface="Calibri" pitchFamily="34" charset="0"/>
              </a:rPr>
              <a:t>”：从购买外部馆藏转向大学内部资源建设。</a:t>
            </a:r>
            <a:endParaRPr lang="en-US" altLang="zh-CN" dirty="0" smtClean="0">
              <a:latin typeface="黑体" pitchFamily="49" charset="-122"/>
              <a:ea typeface="黑体" pitchFamily="49" charset="-122"/>
              <a:sym typeface="Calibri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8BF738-7817-4868-A6CB-64D73F84B914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莱顿大学（</a:t>
            </a:r>
            <a:r>
              <a:rPr lang="en-US" altLang="zh-CN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Leiden University</a:t>
            </a:r>
            <a:r>
              <a:rPr lang="zh-CN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），是最具声望的欧洲大学之一，成立于公元</a:t>
            </a:r>
            <a:r>
              <a:rPr lang="en-US" altLang="zh-CN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1575</a:t>
            </a:r>
            <a:r>
              <a:rPr lang="zh-CN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年</a:t>
            </a:r>
            <a:r>
              <a:rPr lang="en-US" altLang="zh-CN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zh-CN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</a:t>
            </a:r>
            <a:r>
              <a:rPr lang="zh-CN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日，她是</a:t>
            </a:r>
            <a:r>
              <a:rPr lang="zh-CN" alt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荷兰王国</a:t>
            </a:r>
            <a:r>
              <a:rPr lang="zh-CN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历史最悠久的高等学府。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8BF738-7817-4868-A6CB-64D73F84B91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8BF738-7817-4868-A6CB-64D73F84B914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8BF738-7817-4868-A6CB-64D73F84B914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8BF738-7817-4868-A6CB-64D73F84B91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6632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01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516719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2904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237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3019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37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065457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69159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217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899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299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2894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组合 6"/>
          <p:cNvGrpSpPr>
            <a:grpSpLocks/>
          </p:cNvGrpSpPr>
          <p:nvPr/>
        </p:nvGrpSpPr>
        <p:grpSpPr bwMode="auto">
          <a:xfrm>
            <a:off x="0" y="2"/>
            <a:ext cx="12190414" cy="92075"/>
            <a:chOff x="0" y="0"/>
            <a:chExt cx="12190391" cy="266218"/>
          </a:xfrm>
          <a:solidFill>
            <a:srgbClr val="336699"/>
          </a:solidFill>
        </p:grpSpPr>
        <p:sp>
          <p:nvSpPr>
            <p:cNvPr id="1027" name="矩形 7"/>
            <p:cNvSpPr>
              <a:spLocks noChangeArrowheads="1"/>
            </p:cNvSpPr>
            <p:nvPr/>
          </p:nvSpPr>
          <p:spPr bwMode="auto">
            <a:xfrm>
              <a:off x="0" y="0"/>
              <a:ext cx="6096000" cy="26621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028" name="矩形 8"/>
            <p:cNvSpPr>
              <a:spLocks noChangeArrowheads="1"/>
            </p:cNvSpPr>
            <p:nvPr/>
          </p:nvSpPr>
          <p:spPr bwMode="auto">
            <a:xfrm>
              <a:off x="6094391" y="0"/>
              <a:ext cx="6096000" cy="26621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1" name="组合 6"/>
          <p:cNvGrpSpPr>
            <a:grpSpLocks/>
          </p:cNvGrpSpPr>
          <p:nvPr/>
        </p:nvGrpSpPr>
        <p:grpSpPr bwMode="auto">
          <a:xfrm>
            <a:off x="-8915" y="6793311"/>
            <a:ext cx="12190414" cy="92075"/>
            <a:chOff x="0" y="0"/>
            <a:chExt cx="12190391" cy="266218"/>
          </a:xfrm>
          <a:solidFill>
            <a:srgbClr val="336699"/>
          </a:solidFill>
        </p:grpSpPr>
        <p:sp>
          <p:nvSpPr>
            <p:cNvPr id="12" name="矩形 7"/>
            <p:cNvSpPr>
              <a:spLocks noChangeArrowheads="1"/>
            </p:cNvSpPr>
            <p:nvPr/>
          </p:nvSpPr>
          <p:spPr bwMode="auto">
            <a:xfrm>
              <a:off x="0" y="0"/>
              <a:ext cx="6096000" cy="26621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矩形 8"/>
            <p:cNvSpPr>
              <a:spLocks noChangeArrowheads="1"/>
            </p:cNvSpPr>
            <p:nvPr/>
          </p:nvSpPr>
          <p:spPr bwMode="auto">
            <a:xfrm>
              <a:off x="6094391" y="0"/>
              <a:ext cx="6096000" cy="26621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1828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 Light" panose="020F0302020204030204" pitchFamily="34" charset="0"/>
        </a:defRPr>
      </a:lvl1pPr>
      <a:lvl2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2pPr>
      <a:lvl3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3pPr>
      <a:lvl4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4pPr>
      <a:lvl5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image" Target="../media/image1.emf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1.xml"/><Relationship Id="rId3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80" b="23616"/>
          <a:stretch>
            <a:fillRect/>
          </a:stretch>
        </p:blipFill>
        <p:spPr bwMode="auto">
          <a:xfrm>
            <a:off x="-27062" y="0"/>
            <a:ext cx="12517438" cy="7127603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任意多边形 16"/>
          <p:cNvSpPr/>
          <p:nvPr>
            <p:custDataLst>
              <p:tags r:id="rId1"/>
            </p:custDataLst>
          </p:nvPr>
        </p:nvSpPr>
        <p:spPr>
          <a:xfrm>
            <a:off x="1834904" y="1964900"/>
            <a:ext cx="8939048" cy="2483811"/>
          </a:xfrm>
          <a:custGeom>
            <a:avLst/>
            <a:gdLst>
              <a:gd name="connsiteX0" fmla="*/ 0 w 4819896"/>
              <a:gd name="connsiteY0" fmla="*/ 2147074 h 2483811"/>
              <a:gd name="connsiteX1" fmla="*/ 44567 w 4819896"/>
              <a:gd name="connsiteY1" fmla="*/ 2147074 h 2483811"/>
              <a:gd name="connsiteX2" fmla="*/ 44567 w 4819896"/>
              <a:gd name="connsiteY2" fmla="*/ 2438492 h 2483811"/>
              <a:gd name="connsiteX3" fmla="*/ 4775329 w 4819896"/>
              <a:gd name="connsiteY3" fmla="*/ 2438492 h 2483811"/>
              <a:gd name="connsiteX4" fmla="*/ 4775329 w 4819896"/>
              <a:gd name="connsiteY4" fmla="*/ 2147074 h 2483811"/>
              <a:gd name="connsiteX5" fmla="*/ 4819896 w 4819896"/>
              <a:gd name="connsiteY5" fmla="*/ 2147074 h 2483811"/>
              <a:gd name="connsiteX6" fmla="*/ 4819896 w 4819896"/>
              <a:gd name="connsiteY6" fmla="*/ 2399627 h 2483811"/>
              <a:gd name="connsiteX7" fmla="*/ 4819896 w 4819896"/>
              <a:gd name="connsiteY7" fmla="*/ 2483811 h 2483811"/>
              <a:gd name="connsiteX8" fmla="*/ 4699399 w 4819896"/>
              <a:gd name="connsiteY8" fmla="*/ 2483811 h 2483811"/>
              <a:gd name="connsiteX9" fmla="*/ 120498 w 4819896"/>
              <a:gd name="connsiteY9" fmla="*/ 2483811 h 2483811"/>
              <a:gd name="connsiteX10" fmla="*/ 0 w 4819896"/>
              <a:gd name="connsiteY10" fmla="*/ 2483811 h 2483811"/>
              <a:gd name="connsiteX11" fmla="*/ 0 w 4819896"/>
              <a:gd name="connsiteY11" fmla="*/ 2399627 h 2483811"/>
              <a:gd name="connsiteX12" fmla="*/ 4016580 w 4819896"/>
              <a:gd name="connsiteY12" fmla="*/ 0 h 2483811"/>
              <a:gd name="connsiteX13" fmla="*/ 4699399 w 4819896"/>
              <a:gd name="connsiteY13" fmla="*/ 0 h 2483811"/>
              <a:gd name="connsiteX14" fmla="*/ 4819896 w 4819896"/>
              <a:gd name="connsiteY14" fmla="*/ 0 h 2483811"/>
              <a:gd name="connsiteX15" fmla="*/ 4819896 w 4819896"/>
              <a:gd name="connsiteY15" fmla="*/ 84184 h 2483811"/>
              <a:gd name="connsiteX16" fmla="*/ 4819896 w 4819896"/>
              <a:gd name="connsiteY16" fmla="*/ 336737 h 2483811"/>
              <a:gd name="connsiteX17" fmla="*/ 4775329 w 4819896"/>
              <a:gd name="connsiteY17" fmla="*/ 336737 h 2483811"/>
              <a:gd name="connsiteX18" fmla="*/ 4775329 w 4819896"/>
              <a:gd name="connsiteY18" fmla="*/ 45318 h 2483811"/>
              <a:gd name="connsiteX19" fmla="*/ 4016580 w 4819896"/>
              <a:gd name="connsiteY19" fmla="*/ 45318 h 2483811"/>
              <a:gd name="connsiteX20" fmla="*/ 0 w 4819896"/>
              <a:gd name="connsiteY20" fmla="*/ 0 h 2483811"/>
              <a:gd name="connsiteX21" fmla="*/ 120498 w 4819896"/>
              <a:gd name="connsiteY21" fmla="*/ 0 h 2483811"/>
              <a:gd name="connsiteX22" fmla="*/ 803316 w 4819896"/>
              <a:gd name="connsiteY22" fmla="*/ 0 h 2483811"/>
              <a:gd name="connsiteX23" fmla="*/ 803316 w 4819896"/>
              <a:gd name="connsiteY23" fmla="*/ 45318 h 2483811"/>
              <a:gd name="connsiteX24" fmla="*/ 44567 w 4819896"/>
              <a:gd name="connsiteY24" fmla="*/ 45318 h 2483811"/>
              <a:gd name="connsiteX25" fmla="*/ 44567 w 4819896"/>
              <a:gd name="connsiteY25" fmla="*/ 336737 h 2483811"/>
              <a:gd name="connsiteX26" fmla="*/ 0 w 4819896"/>
              <a:gd name="connsiteY26" fmla="*/ 336737 h 2483811"/>
              <a:gd name="connsiteX27" fmla="*/ 0 w 4819896"/>
              <a:gd name="connsiteY27" fmla="*/ 84184 h 2483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819896" h="2483811">
                <a:moveTo>
                  <a:pt x="0" y="2147074"/>
                </a:moveTo>
                <a:lnTo>
                  <a:pt x="44567" y="2147074"/>
                </a:lnTo>
                <a:lnTo>
                  <a:pt x="44567" y="2438492"/>
                </a:lnTo>
                <a:lnTo>
                  <a:pt x="4775329" y="2438492"/>
                </a:lnTo>
                <a:lnTo>
                  <a:pt x="4775329" y="2147074"/>
                </a:lnTo>
                <a:lnTo>
                  <a:pt x="4819896" y="2147074"/>
                </a:lnTo>
                <a:lnTo>
                  <a:pt x="4819896" y="2399627"/>
                </a:lnTo>
                <a:lnTo>
                  <a:pt x="4819896" y="2483811"/>
                </a:lnTo>
                <a:lnTo>
                  <a:pt x="4699399" y="2483811"/>
                </a:lnTo>
                <a:lnTo>
                  <a:pt x="120498" y="2483811"/>
                </a:lnTo>
                <a:lnTo>
                  <a:pt x="0" y="2483811"/>
                </a:lnTo>
                <a:lnTo>
                  <a:pt x="0" y="2399627"/>
                </a:lnTo>
                <a:close/>
                <a:moveTo>
                  <a:pt x="4016580" y="0"/>
                </a:moveTo>
                <a:lnTo>
                  <a:pt x="4699399" y="0"/>
                </a:lnTo>
                <a:lnTo>
                  <a:pt x="4819896" y="0"/>
                </a:lnTo>
                <a:lnTo>
                  <a:pt x="4819896" y="84184"/>
                </a:lnTo>
                <a:lnTo>
                  <a:pt x="4819896" y="336737"/>
                </a:lnTo>
                <a:lnTo>
                  <a:pt x="4775329" y="336737"/>
                </a:lnTo>
                <a:lnTo>
                  <a:pt x="4775329" y="45318"/>
                </a:lnTo>
                <a:lnTo>
                  <a:pt x="4016580" y="45318"/>
                </a:lnTo>
                <a:close/>
                <a:moveTo>
                  <a:pt x="0" y="0"/>
                </a:moveTo>
                <a:lnTo>
                  <a:pt x="120498" y="0"/>
                </a:lnTo>
                <a:lnTo>
                  <a:pt x="803316" y="0"/>
                </a:lnTo>
                <a:lnTo>
                  <a:pt x="803316" y="45318"/>
                </a:lnTo>
                <a:lnTo>
                  <a:pt x="44567" y="45318"/>
                </a:lnTo>
                <a:lnTo>
                  <a:pt x="44567" y="336737"/>
                </a:lnTo>
                <a:lnTo>
                  <a:pt x="0" y="336737"/>
                </a:lnTo>
                <a:lnTo>
                  <a:pt x="0" y="841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b="1" dirty="0" err="1">
              <a:solidFill>
                <a:srgbClr val="F2EBE3"/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20" name="标题 1"/>
          <p:cNvSpPr txBox="1">
            <a:spLocks/>
          </p:cNvSpPr>
          <p:nvPr/>
        </p:nvSpPr>
        <p:spPr>
          <a:xfrm>
            <a:off x="1346174" y="2235184"/>
            <a:ext cx="9790386" cy="12784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en-US" altLang="zh-CN" sz="4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CALIS</a:t>
            </a:r>
            <a:r>
              <a:rPr lang="zh-CN" altLang="en-US" sz="4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助力高校学科服务研讨会</a:t>
            </a:r>
            <a:endParaRPr lang="en-US" altLang="zh-CN" sz="40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文本框 17"/>
          <p:cNvSpPr txBox="1"/>
          <p:nvPr/>
        </p:nvSpPr>
        <p:spPr>
          <a:xfrm>
            <a:off x="4871864" y="3429000"/>
            <a:ext cx="5955566" cy="660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kern="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Verdana" pitchFamily="34" charset="0"/>
              </a:rPr>
              <a:t> </a:t>
            </a:r>
            <a:endParaRPr lang="zh-CN" altLang="en-US" sz="2800" b="1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Verdana" pitchFamily="34" charset="0"/>
            </a:endParaRP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3366264" y="1628800"/>
            <a:ext cx="6082580" cy="7478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</a:pPr>
            <a:r>
              <a:rPr lang="en-US" altLang="zh-CN" sz="2400" dirty="0" smtClean="0">
                <a:solidFill>
                  <a:schemeClr val="bg1"/>
                </a:solidFill>
                <a:latin typeface="Impact" pitchFamily="34" charset="0"/>
                <a:ea typeface="A-OTF Gothic MB101 Pro H" pitchFamily="34" charset="-128"/>
                <a:cs typeface="+mj-cs"/>
              </a:rPr>
              <a:t>China  Academic Library &amp; Information System</a:t>
            </a:r>
            <a:endParaRPr lang="en-US" sz="2400" dirty="0">
              <a:solidFill>
                <a:schemeClr val="bg1"/>
              </a:solidFill>
              <a:latin typeface="Impact" pitchFamily="34" charset="0"/>
              <a:ea typeface="A-OTF Gothic MB101 Pro H" pitchFamily="34" charset="-128"/>
              <a:cs typeface="+mj-cs"/>
            </a:endParaRPr>
          </a:p>
        </p:txBody>
      </p:sp>
      <p:sp>
        <p:nvSpPr>
          <p:cNvPr id="23" name="文本框 17"/>
          <p:cNvSpPr txBox="1"/>
          <p:nvPr/>
        </p:nvSpPr>
        <p:spPr>
          <a:xfrm>
            <a:off x="3359696" y="5229200"/>
            <a:ext cx="59555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kern="0" dirty="0" smtClean="0">
                <a:solidFill>
                  <a:schemeClr val="bg1"/>
                </a:solidFill>
                <a:latin typeface="Verdana" pitchFamily="34" charset="0"/>
                <a:ea typeface="微软雅黑" pitchFamily="34" charset="-122"/>
                <a:cs typeface="Verdana" pitchFamily="34" charset="0"/>
              </a:rPr>
              <a:t>许长城 </a:t>
            </a:r>
            <a:r>
              <a:rPr lang="en-US" altLang="zh-CN" sz="2400" b="1" kern="0" dirty="0" err="1" smtClean="0">
                <a:solidFill>
                  <a:schemeClr val="bg1"/>
                </a:solidFill>
                <a:latin typeface="Verdana" pitchFamily="34" charset="0"/>
                <a:ea typeface="微软雅黑" pitchFamily="34" charset="-122"/>
                <a:cs typeface="Verdana" pitchFamily="34" charset="0"/>
              </a:rPr>
              <a:t>xucc@calis.edu.cn</a:t>
            </a:r>
            <a:endParaRPr lang="en-US" altLang="zh-CN" sz="2400" b="1" kern="0" dirty="0" smtClean="0">
              <a:solidFill>
                <a:schemeClr val="bg1"/>
              </a:solidFill>
              <a:latin typeface="Verdana" pitchFamily="34" charset="0"/>
              <a:ea typeface="微软雅黑" pitchFamily="34" charset="-122"/>
              <a:cs typeface="Verdana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400" b="1" kern="0" dirty="0" smtClean="0">
                <a:solidFill>
                  <a:schemeClr val="bg1"/>
                </a:solidFill>
                <a:latin typeface="Verdana" pitchFamily="34" charset="0"/>
                <a:ea typeface="微软雅黑" pitchFamily="34" charset="-122"/>
                <a:cs typeface="Verdana" pitchFamily="34" charset="0"/>
              </a:rPr>
              <a:t>2017.3.31</a:t>
            </a:r>
            <a:r>
              <a:rPr lang="zh-CN" altLang="en-US" sz="2400" b="1" kern="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Verdana" pitchFamily="34" charset="0"/>
              </a:rPr>
              <a:t>，北京</a:t>
            </a:r>
            <a:endParaRPr lang="zh-CN" altLang="en-US" sz="2400" b="1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2937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 bwMode="auto">
          <a:xfrm>
            <a:off x="-6852" y="6619940"/>
            <a:ext cx="12192000" cy="2880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6" name="文本框 10"/>
          <p:cNvSpPr>
            <a:spLocks noChangeArrowheads="1"/>
          </p:cNvSpPr>
          <p:nvPr/>
        </p:nvSpPr>
        <p:spPr bwMode="auto">
          <a:xfrm>
            <a:off x="2965450" y="3349625"/>
            <a:ext cx="11271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sym typeface="冬青黑体简体中文 W3" panose="020B0300000000000000" pitchFamily="34" charset="-122"/>
              </a:rPr>
              <a:t>2015</a:t>
            </a:r>
            <a:endParaRPr lang="zh-CN" altLang="en-US" sz="2800">
              <a:solidFill>
                <a:srgbClr val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sym typeface="冬青黑体简体中文 W3" panose="020B0300000000000000" pitchFamily="34" charset="-122"/>
            </a:endParaRPr>
          </a:p>
        </p:txBody>
      </p:sp>
      <p:sp>
        <p:nvSpPr>
          <p:cNvPr id="3077" name="文本框 11"/>
          <p:cNvSpPr>
            <a:spLocks noChangeArrowheads="1"/>
          </p:cNvSpPr>
          <p:nvPr/>
        </p:nvSpPr>
        <p:spPr bwMode="auto">
          <a:xfrm>
            <a:off x="6211888" y="2879725"/>
            <a:ext cx="454977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6600" dirty="0" smtClean="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sym typeface="冬青黑体简体中文 W3" panose="020B0300000000000000" pitchFamily="34" charset="-122"/>
              </a:rPr>
              <a:t>BUSINESS</a:t>
            </a:r>
            <a:endParaRPr lang="zh-CN" altLang="en-US" sz="6600" dirty="0">
              <a:solidFill>
                <a:srgbClr val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sym typeface="冬青黑体简体中文 W3" panose="020B0300000000000000" pitchFamily="34" charset="-122"/>
            </a:endParaRPr>
          </a:p>
        </p:txBody>
      </p:sp>
      <p:sp>
        <p:nvSpPr>
          <p:cNvPr id="3078" name="文本框 12"/>
          <p:cNvSpPr>
            <a:spLocks noChangeArrowheads="1"/>
          </p:cNvSpPr>
          <p:nvPr/>
        </p:nvSpPr>
        <p:spPr bwMode="auto">
          <a:xfrm>
            <a:off x="6302375" y="3765550"/>
            <a:ext cx="45069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800" dirty="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sym typeface="冬青黑体简体中文 W3" panose="020B0300000000000000" pitchFamily="34" charset="-122"/>
              </a:rPr>
              <a:t>POWERPINT TEMPLATE</a:t>
            </a:r>
            <a:endParaRPr lang="zh-CN" altLang="en-US" sz="2800" dirty="0">
              <a:solidFill>
                <a:srgbClr val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sym typeface="冬青黑体简体中文 W3" panose="020B0300000000000000" pitchFamily="34" charset="-122"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0" y="-27384"/>
            <a:ext cx="12192000" cy="2880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7176120" y="6281503"/>
            <a:ext cx="8352928" cy="747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  <a:ea typeface="A-OTF Gothic MB101 Pro H" pitchFamily="34" charset="-128"/>
                <a:cs typeface="+mj-cs"/>
              </a:rPr>
              <a:t>China Academic Library &amp; Information System</a:t>
            </a:r>
            <a:endParaRPr lang="en-US" sz="2000" dirty="0">
              <a:solidFill>
                <a:schemeClr val="bg1"/>
              </a:solidFill>
              <a:latin typeface="Impact" pitchFamily="34" charset="0"/>
              <a:ea typeface="A-OTF Gothic MB101 Pro H" pitchFamily="34" charset="-128"/>
              <a:cs typeface="+mj-cs"/>
            </a:endParaRPr>
          </a:p>
        </p:txBody>
      </p:sp>
      <p:grpSp>
        <p:nvGrpSpPr>
          <p:cNvPr id="26" name="组合 12"/>
          <p:cNvGrpSpPr/>
          <p:nvPr/>
        </p:nvGrpSpPr>
        <p:grpSpPr>
          <a:xfrm>
            <a:off x="695400" y="1484784"/>
            <a:ext cx="10801200" cy="4221669"/>
            <a:chOff x="449088" y="3056218"/>
            <a:chExt cx="9649072" cy="4221669"/>
          </a:xfrm>
        </p:grpSpPr>
        <p:sp>
          <p:nvSpPr>
            <p:cNvPr id="30" name="矩形 29"/>
            <p:cNvSpPr/>
            <p:nvPr/>
          </p:nvSpPr>
          <p:spPr>
            <a:xfrm>
              <a:off x="1499956" y="3684130"/>
              <a:ext cx="750242" cy="2984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449088" y="3056218"/>
              <a:ext cx="9649072" cy="42216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zh-CN" altLang="en-US" sz="2000" b="1" dirty="0">
                  <a:latin typeface="微软雅黑" pitchFamily="34" charset="-122"/>
                  <a:ea typeface="微软雅黑" pitchFamily="34" charset="-122"/>
                </a:rPr>
                <a:t>高校</a:t>
              </a:r>
              <a:r>
                <a:rPr lang="zh-CN" altLang="en-US" sz="2000" b="1" dirty="0" smtClean="0">
                  <a:latin typeface="微软雅黑" pitchFamily="34" charset="-122"/>
                  <a:ea typeface="微软雅黑" pitchFamily="34" charset="-122"/>
                </a:rPr>
                <a:t>图书馆的两级分化：一流图书馆与</a:t>
              </a:r>
              <a:r>
                <a:rPr lang="en-US" altLang="zh-CN" sz="2000" b="1" dirty="0" smtClean="0">
                  <a:latin typeface="微软雅黑" pitchFamily="34" charset="-122"/>
                  <a:ea typeface="微软雅黑" pitchFamily="34" charset="-122"/>
                </a:rPr>
                <a:t>1</a:t>
              </a:r>
              <a:r>
                <a:rPr lang="zh-CN" altLang="en-US" sz="2000" b="1" dirty="0" smtClean="0">
                  <a:latin typeface="微软雅黑" pitchFamily="34" charset="-122"/>
                  <a:ea typeface="微软雅黑" pitchFamily="34" charset="-122"/>
                </a:rPr>
                <a:t>人资料室</a:t>
              </a:r>
              <a:r>
                <a:rPr lang="en-US" altLang="zh-CN" sz="2000" b="1" dirty="0" smtClean="0"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2000" b="1" dirty="0" smtClean="0">
                  <a:latin typeface="微软雅黑" pitchFamily="34" charset="-122"/>
                  <a:ea typeface="微软雅黑" pitchFamily="34" charset="-122"/>
                </a:rPr>
                <a:t>人力不足与人浮于事并存</a:t>
              </a:r>
              <a:endParaRPr lang="en-US" altLang="zh-CN" sz="2000" b="1" dirty="0" smtClean="0">
                <a:latin typeface="微软雅黑" pitchFamily="34" charset="-122"/>
                <a:ea typeface="微软雅黑" pitchFamily="34" charset="-122"/>
              </a:endParaRPr>
            </a:p>
            <a:p>
              <a:pPr marL="342900" indent="-342900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zh-CN" altLang="en-US" sz="2000" b="1" dirty="0">
                  <a:latin typeface="微软雅黑" pitchFamily="34" charset="-122"/>
                  <a:ea typeface="微软雅黑" pitchFamily="34" charset="-122"/>
                </a:rPr>
                <a:t>服务</a:t>
              </a:r>
              <a:r>
                <a:rPr lang="zh-CN" altLang="en-US" sz="2000" b="1" dirty="0" smtClean="0">
                  <a:latin typeface="微软雅黑" pitchFamily="34" charset="-122"/>
                  <a:ea typeface="微软雅黑" pitchFamily="34" charset="-122"/>
                </a:rPr>
                <a:t>机制落后，纸电比例偏大，事业费与行政费倒挂</a:t>
              </a:r>
              <a:endParaRPr lang="en-US" altLang="zh-CN" sz="2000" b="1" dirty="0" smtClean="0">
                <a:latin typeface="微软雅黑" pitchFamily="34" charset="-122"/>
                <a:ea typeface="微软雅黑" pitchFamily="34" charset="-122"/>
              </a:endParaRPr>
            </a:p>
            <a:p>
              <a:pPr marL="342900" indent="-342900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zh-CN" altLang="en-US" sz="2000" b="1" dirty="0">
                  <a:latin typeface="微软雅黑" pitchFamily="34" charset="-122"/>
                  <a:ea typeface="微软雅黑" pitchFamily="34" charset="-122"/>
                </a:rPr>
                <a:t>高校</a:t>
              </a:r>
              <a:r>
                <a:rPr lang="zh-CN" altLang="en-US" sz="2000" b="1" dirty="0" smtClean="0">
                  <a:latin typeface="微软雅黑" pitchFamily="34" charset="-122"/>
                  <a:ea typeface="微软雅黑" pitchFamily="34" charset="-122"/>
                </a:rPr>
                <a:t>图书馆运行与发展中的共性问题</a:t>
              </a:r>
              <a:endParaRPr lang="en-US" altLang="zh-CN" sz="2000" b="1" dirty="0" smtClean="0">
                <a:latin typeface="微软雅黑" pitchFamily="34" charset="-122"/>
                <a:ea typeface="微软雅黑" pitchFamily="34" charset="-122"/>
              </a:endParaRPr>
            </a:p>
            <a:p>
              <a:pPr marL="800100" lvl="1" indent="-342900">
                <a:lnSpc>
                  <a:spcPct val="150000"/>
                </a:lnSpc>
                <a:buFont typeface="Wingdings" pitchFamily="2" charset="2"/>
                <a:buChar char="ü"/>
              </a:pPr>
              <a:r>
                <a:rPr lang="zh-CN" altLang="en-US" sz="2000" dirty="0" smtClean="0">
                  <a:latin typeface="微软雅黑" pitchFamily="34" charset="-122"/>
                  <a:ea typeface="微软雅黑" pitchFamily="34" charset="-122"/>
                </a:rPr>
                <a:t>基础业务“尾大不掉”，转型“拖泥带水”</a:t>
              </a:r>
              <a:endParaRPr lang="en-US" altLang="zh-CN" sz="2000" dirty="0" smtClean="0">
                <a:latin typeface="微软雅黑" pitchFamily="34" charset="-122"/>
                <a:ea typeface="微软雅黑" pitchFamily="34" charset="-122"/>
              </a:endParaRPr>
            </a:p>
            <a:p>
              <a:pPr marL="800100" lvl="1" indent="-342900">
                <a:lnSpc>
                  <a:spcPct val="150000"/>
                </a:lnSpc>
                <a:buFont typeface="Wingdings" pitchFamily="2" charset="2"/>
                <a:buChar char="ü"/>
              </a:pPr>
              <a:r>
                <a:rPr lang="zh-CN" altLang="en-US" sz="2000" dirty="0">
                  <a:latin typeface="微软雅黑" pitchFamily="34" charset="-122"/>
                  <a:ea typeface="微软雅黑" pitchFamily="34" charset="-122"/>
                </a:rPr>
                <a:t>馆</a:t>
              </a:r>
              <a:r>
                <a:rPr lang="zh-CN" altLang="en-US" sz="2000" dirty="0" smtClean="0">
                  <a:latin typeface="微软雅黑" pitchFamily="34" charset="-122"/>
                  <a:ea typeface="微软雅黑" pitchFamily="34" charset="-122"/>
                </a:rPr>
                <a:t>际“重复劳动”，单馆“人力不敷”</a:t>
              </a:r>
              <a:endParaRPr lang="en-US" altLang="zh-CN" sz="2000" dirty="0" smtClean="0">
                <a:latin typeface="微软雅黑" pitchFamily="34" charset="-122"/>
                <a:ea typeface="微软雅黑" pitchFamily="34" charset="-122"/>
              </a:endParaRPr>
            </a:p>
            <a:p>
              <a:pPr marL="800100" lvl="1" indent="-342900">
                <a:lnSpc>
                  <a:spcPct val="150000"/>
                </a:lnSpc>
                <a:buFont typeface="Wingdings" pitchFamily="2" charset="2"/>
                <a:buChar char="ü"/>
              </a:pPr>
              <a:r>
                <a:rPr lang="zh-CN" altLang="en-US" sz="2000" dirty="0" smtClean="0">
                  <a:latin typeface="微软雅黑" pitchFamily="34" charset="-122"/>
                  <a:ea typeface="微软雅黑" pitchFamily="34" charset="-122"/>
                </a:rPr>
                <a:t>单馆难以应对业界新的“生态环境”：</a:t>
              </a:r>
              <a:endParaRPr lang="en-US" altLang="zh-CN" sz="2000" dirty="0" smtClean="0">
                <a:latin typeface="微软雅黑" pitchFamily="34" charset="-122"/>
                <a:ea typeface="微软雅黑" pitchFamily="34" charset="-122"/>
              </a:endParaRPr>
            </a:p>
            <a:p>
              <a:pPr lvl="1">
                <a:lnSpc>
                  <a:spcPct val="150000"/>
                </a:lnSpc>
              </a:pPr>
              <a:r>
                <a:rPr lang="en-US" altLang="zh-CN" sz="2000" dirty="0" smtClean="0">
                  <a:latin typeface="微软雅黑" pitchFamily="34" charset="-122"/>
                  <a:ea typeface="微软雅黑" pitchFamily="34" charset="-122"/>
                </a:rPr>
                <a:t>         </a:t>
              </a:r>
              <a:r>
                <a:rPr lang="zh-CN" altLang="en-US" sz="2000" dirty="0" smtClean="0">
                  <a:latin typeface="微软雅黑" pitchFamily="34" charset="-122"/>
                  <a:ea typeface="微软雅黑" pitchFamily="34" charset="-122"/>
                </a:rPr>
                <a:t>例如出版、发行、馆配等信息服务产业链业务的重组对图书馆带来的冲击</a:t>
              </a:r>
              <a:r>
                <a:rPr lang="zh-CN" altLang="en-US" sz="2000" dirty="0" smtClean="0">
                  <a:latin typeface="华文宋体" panose="02010600040101010101" pitchFamily="2" charset="-122"/>
                  <a:ea typeface="华文宋体" panose="02010600040101010101" pitchFamily="2" charset="-122"/>
                </a:rPr>
                <a:t>。</a:t>
              </a:r>
              <a:endParaRPr lang="en-US" altLang="zh-CN" sz="2000" dirty="0" smtClean="0"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  <a:p>
              <a:pPr marL="800100" lvl="1" indent="-342900">
                <a:lnSpc>
                  <a:spcPct val="150000"/>
                </a:lnSpc>
                <a:buFont typeface="Wingdings" pitchFamily="2" charset="2"/>
                <a:buChar char="ü"/>
              </a:pPr>
              <a:r>
                <a:rPr lang="zh-CN" altLang="en-US" sz="2000" dirty="0" smtClean="0">
                  <a:latin typeface="微软雅黑" pitchFamily="34" charset="-122"/>
                  <a:ea typeface="微软雅黑" pitchFamily="34" charset="-122"/>
                </a:rPr>
                <a:t>创新服务：缺乏新型人才、超出单馆能力</a:t>
              </a:r>
              <a:r>
                <a:rPr lang="en-US" altLang="zh-CN" sz="2000" dirty="0" smtClean="0">
                  <a:latin typeface="微软雅黑" pitchFamily="34" charset="-122"/>
                  <a:ea typeface="微软雅黑" pitchFamily="34" charset="-122"/>
                </a:rPr>
                <a:t>……</a:t>
              </a:r>
            </a:p>
            <a:p>
              <a:pPr marL="800100" lvl="1" indent="-342900">
                <a:lnSpc>
                  <a:spcPct val="150000"/>
                </a:lnSpc>
                <a:buFont typeface="Wingdings" pitchFamily="2" charset="2"/>
                <a:buChar char="ü"/>
              </a:pPr>
              <a:r>
                <a:rPr lang="zh-CN" altLang="en-US" sz="2000" dirty="0">
                  <a:latin typeface="微软雅黑" pitchFamily="34" charset="-122"/>
                  <a:ea typeface="微软雅黑" pitchFamily="34" charset="-122"/>
                </a:rPr>
                <a:t>外包服务：不规范性、不稳定性</a:t>
              </a:r>
              <a:r>
                <a:rPr lang="en-US" altLang="zh-CN" sz="2000" dirty="0" smtClean="0">
                  <a:latin typeface="微软雅黑" pitchFamily="34" charset="-122"/>
                  <a:ea typeface="微软雅黑" pitchFamily="34" charset="-122"/>
                </a:rPr>
                <a:t>……</a:t>
              </a:r>
            </a:p>
          </p:txBody>
        </p:sp>
      </p:grpSp>
      <p:sp>
        <p:nvSpPr>
          <p:cNvPr id="20" name="Title 1"/>
          <p:cNvSpPr txBox="1">
            <a:spLocks/>
          </p:cNvSpPr>
          <p:nvPr/>
        </p:nvSpPr>
        <p:spPr>
          <a:xfrm>
            <a:off x="335360" y="563538"/>
            <a:ext cx="4248472" cy="576064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914400" marR="0" lvl="0" indent="-9144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dirty="0" smtClean="0">
                <a:solidFill>
                  <a:srgbClr val="2A687E"/>
                </a:solidFill>
                <a:latin typeface="微软雅黑" pitchFamily="34" charset="-122"/>
                <a:ea typeface="微软雅黑" pitchFamily="34" charset="-122"/>
                <a:cs typeface="+mj-cs"/>
                <a:sym typeface="Calibri Light" panose="020F0302020204030204" pitchFamily="34" charset="0"/>
              </a:rPr>
              <a:t>机遇与挑战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2A687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  <a:sym typeface="Calibri Light" panose="020F0302020204030204" pitchFamily="34" charset="0"/>
            </a:endParaRPr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8680"/>
            <a:ext cx="337904" cy="510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2" name="组合 13"/>
          <p:cNvGrpSpPr/>
          <p:nvPr/>
        </p:nvGrpSpPr>
        <p:grpSpPr>
          <a:xfrm>
            <a:off x="0" y="620688"/>
            <a:ext cx="12192000" cy="537964"/>
            <a:chOff x="0" y="692696"/>
            <a:chExt cx="12192000" cy="537964"/>
          </a:xfrm>
        </p:grpSpPr>
        <p:grpSp>
          <p:nvGrpSpPr>
            <p:cNvPr id="23" name="组合 22"/>
            <p:cNvGrpSpPr/>
            <p:nvPr/>
          </p:nvGrpSpPr>
          <p:grpSpPr>
            <a:xfrm>
              <a:off x="0" y="1124744"/>
              <a:ext cx="12192000" cy="105916"/>
              <a:chOff x="0" y="1412776"/>
              <a:chExt cx="12192000" cy="105916"/>
            </a:xfrm>
          </p:grpSpPr>
          <p:pic>
            <p:nvPicPr>
              <p:cNvPr id="25" name="Picture 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67408" y="1450876"/>
                <a:ext cx="11424592" cy="457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7" name="矩形 26"/>
              <p:cNvSpPr/>
              <p:nvPr/>
            </p:nvSpPr>
            <p:spPr bwMode="auto">
              <a:xfrm>
                <a:off x="0" y="1412776"/>
                <a:ext cx="3791744" cy="10591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</a:pPr>
                <a:endParaRPr kumimoji="0" lang="zh-CN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pic>
          <p:nvPicPr>
            <p:cNvPr id="24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91744" y="692696"/>
              <a:ext cx="337904" cy="5109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9" name="矩形 28"/>
          <p:cNvSpPr/>
          <p:nvPr/>
        </p:nvSpPr>
        <p:spPr>
          <a:xfrm>
            <a:off x="4943873" y="548680"/>
            <a:ext cx="69847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高校图书馆面临的局面</a:t>
            </a:r>
            <a:endParaRPr lang="en-US" altLang="zh-CN" sz="28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927214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auto">
          <a:xfrm>
            <a:off x="0" y="-27384"/>
            <a:ext cx="12192000" cy="2880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335360" y="563538"/>
            <a:ext cx="4248472" cy="576064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914400" marR="0" lvl="0" indent="-9144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dirty="0" smtClean="0">
                <a:solidFill>
                  <a:srgbClr val="2A687E"/>
                </a:solidFill>
                <a:latin typeface="微软雅黑" pitchFamily="34" charset="-122"/>
                <a:ea typeface="微软雅黑" pitchFamily="34" charset="-122"/>
                <a:cs typeface="+mj-cs"/>
                <a:sym typeface="Calibri Light" panose="020F0302020204030204" pitchFamily="34" charset="0"/>
              </a:rPr>
              <a:t>给高校图书馆的建议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2A687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  <a:sym typeface="Calibri Light" panose="020F0302020204030204" pitchFamily="34" charset="0"/>
            </a:endParaRPr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8680"/>
            <a:ext cx="337904" cy="510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3"/>
          <p:cNvGrpSpPr/>
          <p:nvPr/>
        </p:nvGrpSpPr>
        <p:grpSpPr>
          <a:xfrm>
            <a:off x="263352" y="613841"/>
            <a:ext cx="11928648" cy="544811"/>
            <a:chOff x="263352" y="685849"/>
            <a:chExt cx="11928648" cy="544811"/>
          </a:xfrm>
        </p:grpSpPr>
        <p:grpSp>
          <p:nvGrpSpPr>
            <p:cNvPr id="3" name="组合 22"/>
            <p:cNvGrpSpPr/>
            <p:nvPr/>
          </p:nvGrpSpPr>
          <p:grpSpPr>
            <a:xfrm>
              <a:off x="263352" y="1158652"/>
              <a:ext cx="11928648" cy="72008"/>
              <a:chOff x="263352" y="1446684"/>
              <a:chExt cx="11928648" cy="72008"/>
            </a:xfrm>
          </p:grpSpPr>
          <p:pic>
            <p:nvPicPr>
              <p:cNvPr id="12" name="Picture 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67408" y="1450876"/>
                <a:ext cx="11424592" cy="457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" name="矩形 21"/>
              <p:cNvSpPr/>
              <p:nvPr/>
            </p:nvSpPr>
            <p:spPr bwMode="auto">
              <a:xfrm>
                <a:off x="263352" y="1446684"/>
                <a:ext cx="3960440" cy="72008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</a:pPr>
                <a:endParaRPr kumimoji="0" lang="zh-CN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pic>
          <p:nvPicPr>
            <p:cNvPr id="24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23792" y="685849"/>
              <a:ext cx="337904" cy="5109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" name="矩形 12"/>
          <p:cNvSpPr/>
          <p:nvPr/>
        </p:nvSpPr>
        <p:spPr>
          <a:xfrm>
            <a:off x="4583833" y="548680"/>
            <a:ext cx="73448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改变资源建设模式</a:t>
            </a:r>
            <a:endParaRPr lang="en-US" altLang="zh-CN" sz="28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矩形 20"/>
          <p:cNvSpPr/>
          <p:nvPr/>
        </p:nvSpPr>
        <p:spPr bwMode="auto">
          <a:xfrm>
            <a:off x="-6852" y="6619940"/>
            <a:ext cx="12192000" cy="2880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911935" y="2112696"/>
            <a:ext cx="868350" cy="2984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839416" y="1628800"/>
            <a:ext cx="1058517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indent="-268288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zh-CN" altLang="zh-CN" sz="2000" dirty="0" smtClean="0"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馆藏的数量急剧变得无关紧要</a:t>
            </a:r>
            <a:r>
              <a:rPr lang="zh-CN" altLang="zh-CN" sz="2000" baseline="30000" dirty="0" smtClean="0"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en-US" altLang="zh-CN" sz="2000" baseline="30000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zh-CN" sz="2000" baseline="30000" dirty="0" smtClean="0"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，馆藏建设“保证获取，而非必须拥有”</a:t>
            </a:r>
            <a:r>
              <a:rPr lang="zh-CN" altLang="zh-CN" sz="2000" baseline="30000" dirty="0" smtClean="0"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en-US" altLang="zh-CN" sz="2000" baseline="30000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zh-CN" sz="2000" baseline="30000" dirty="0" smtClean="0">
                <a:latin typeface="微软雅黑" pitchFamily="34" charset="-122"/>
                <a:ea typeface="微软雅黑" pitchFamily="34" charset="-122"/>
              </a:rPr>
              <a:t>】 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（哈佛图书馆，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2009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）</a:t>
            </a:r>
            <a:r>
              <a:rPr lang="zh-CN" altLang="zh-CN" sz="2000" baseline="30000" dirty="0" smtClean="0">
                <a:latin typeface="微软雅黑" pitchFamily="34" charset="-122"/>
                <a:ea typeface="微软雅黑" pitchFamily="34" charset="-122"/>
              </a:rPr>
              <a:t> 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  <a:sym typeface="Calibri" pitchFamily="34" charset="0"/>
            </a:endParaRPr>
          </a:p>
          <a:p>
            <a:pPr marL="268288" indent="-268288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图书馆正在从本地馆藏服务转向依赖合作化基础设施、集体化馆藏、共享技术平台和超越机构的管理</a:t>
            </a:r>
            <a:r>
              <a:rPr lang="zh-CN" altLang="zh-CN" sz="2000" dirty="0" smtClean="0"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战略。</a:t>
            </a:r>
            <a:r>
              <a:rPr lang="zh-CN" altLang="zh-CN" sz="2000" baseline="30000" dirty="0" smtClean="0"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en-US" altLang="zh-CN" sz="2000" baseline="30000" dirty="0" smtClean="0"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zh-CN" sz="2000" baseline="30000" dirty="0" smtClean="0">
                <a:latin typeface="微软雅黑" pitchFamily="34" charset="-122"/>
                <a:ea typeface="微软雅黑" pitchFamily="34" charset="-122"/>
              </a:rPr>
              <a:t>】 </a:t>
            </a:r>
            <a:r>
              <a:rPr lang="en-US" altLang="zh-CN" sz="200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Hathitrust</a:t>
            </a:r>
            <a:endParaRPr lang="en-US" altLang="zh-CN" sz="2000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  <a:sym typeface="Calibri" pitchFamily="34" charset="0"/>
            </a:endParaRPr>
          </a:p>
          <a:p>
            <a:pPr marL="268288" indent="-268288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从“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Outside-in Collection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”转向“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Inside-out Collection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”（从外部购买馆藏转向内部资源建设）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  <a:sym typeface="Calibri" pitchFamily="3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   - 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发展特色馆藏：雪城大学</a:t>
            </a:r>
            <a:r>
              <a:rPr lang="zh-CN" altLang="zh-CN" sz="2000" dirty="0" smtClean="0"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“堆栈”项目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、四川大学灾害管理与灾后重建数据库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  <a:sym typeface="Calibri" pitchFamily="3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   - 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原生数字资源和开放教育资源建设：科研数据、讲义、课件等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  <a:sym typeface="Calibri" pitchFamily="3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  使用新的知识组织和管理方式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  <a:sym typeface="Calibri" pitchFamily="3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   - RDA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、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Link Data</a:t>
            </a:r>
            <a:endParaRPr lang="en-US" altLang="zh-CN" sz="20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320136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auto">
          <a:xfrm>
            <a:off x="0" y="-27384"/>
            <a:ext cx="12192000" cy="2880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8680"/>
            <a:ext cx="337904" cy="510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3"/>
          <p:cNvGrpSpPr/>
          <p:nvPr/>
        </p:nvGrpSpPr>
        <p:grpSpPr>
          <a:xfrm>
            <a:off x="263352" y="613841"/>
            <a:ext cx="11928648" cy="544811"/>
            <a:chOff x="263352" y="685849"/>
            <a:chExt cx="11928648" cy="544811"/>
          </a:xfrm>
        </p:grpSpPr>
        <p:grpSp>
          <p:nvGrpSpPr>
            <p:cNvPr id="3" name="组合 22"/>
            <p:cNvGrpSpPr/>
            <p:nvPr/>
          </p:nvGrpSpPr>
          <p:grpSpPr>
            <a:xfrm>
              <a:off x="263352" y="1158652"/>
              <a:ext cx="11928648" cy="72008"/>
              <a:chOff x="263352" y="1446684"/>
              <a:chExt cx="11928648" cy="72008"/>
            </a:xfrm>
          </p:grpSpPr>
          <p:pic>
            <p:nvPicPr>
              <p:cNvPr id="12" name="Picture 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67408" y="1450876"/>
                <a:ext cx="11424592" cy="457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" name="矩形 21"/>
              <p:cNvSpPr/>
              <p:nvPr/>
            </p:nvSpPr>
            <p:spPr bwMode="auto">
              <a:xfrm>
                <a:off x="263352" y="1446684"/>
                <a:ext cx="3960440" cy="72008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</a:pPr>
                <a:endParaRPr kumimoji="0" lang="zh-CN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pic>
          <p:nvPicPr>
            <p:cNvPr id="24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23792" y="685849"/>
              <a:ext cx="337904" cy="5109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" name="矩形 12"/>
          <p:cNvSpPr/>
          <p:nvPr/>
        </p:nvSpPr>
        <p:spPr>
          <a:xfrm>
            <a:off x="4943873" y="548680"/>
            <a:ext cx="69847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不断创新服务形式和服务内容</a:t>
            </a:r>
            <a:endParaRPr lang="en-US" altLang="zh-CN" sz="28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矩形 20"/>
          <p:cNvSpPr/>
          <p:nvPr/>
        </p:nvSpPr>
        <p:spPr bwMode="auto">
          <a:xfrm>
            <a:off x="-24680" y="6619940"/>
            <a:ext cx="12192000" cy="2880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303507" y="2112696"/>
            <a:ext cx="868350" cy="2984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839416" y="1493783"/>
            <a:ext cx="10945216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indent="-268288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停止容易外包的一般性工作，关注本机构科研、教学的特定需求，积极开展对外合作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  <a:sym typeface="Calibri" pitchFamily="3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defRPr/>
            </a:pPr>
            <a:endParaRPr lang="en-US" altLang="zh-CN" dirty="0" smtClean="0">
              <a:latin typeface="黑体" pitchFamily="49" charset="-122"/>
              <a:ea typeface="黑体" pitchFamily="49" charset="-122"/>
              <a:sym typeface="Calibri" pitchFamily="34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335360" y="563538"/>
            <a:ext cx="4248472" cy="576064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914400" marR="0" lvl="0" indent="-9144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dirty="0" smtClean="0">
                <a:solidFill>
                  <a:srgbClr val="2A687E"/>
                </a:solidFill>
                <a:latin typeface="微软雅黑" pitchFamily="34" charset="-122"/>
                <a:ea typeface="微软雅黑" pitchFamily="34" charset="-122"/>
                <a:cs typeface="+mj-cs"/>
                <a:sym typeface="Calibri Light" panose="020F0302020204030204" pitchFamily="34" charset="0"/>
              </a:rPr>
              <a:t>给高校图书馆的建议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2A687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25" name="矩形 24"/>
          <p:cNvSpPr/>
          <p:nvPr/>
        </p:nvSpPr>
        <p:spPr bwMode="auto">
          <a:xfrm>
            <a:off x="-24680" y="6619940"/>
            <a:ext cx="12192000" cy="2880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303507" y="2112696"/>
            <a:ext cx="868350" cy="2984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911424" y="2301582"/>
            <a:ext cx="36004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1200"/>
              </a:spcAft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研究支持的新领域</a:t>
            </a:r>
            <a:endParaRPr lang="en-US" altLang="zh-CN" sz="2000" b="1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虚拟研究环境（产品）</a:t>
            </a:r>
            <a:endParaRPr lang="en-US" altLang="zh-CN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数据管理与监护（试验）</a:t>
            </a:r>
            <a:endParaRPr lang="en-US" altLang="zh-CN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文本与数据挖掘（探索）</a:t>
            </a:r>
            <a:endParaRPr lang="en-US" altLang="zh-CN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版权（产品）</a:t>
            </a:r>
            <a:endParaRPr lang="en-US" altLang="zh-CN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GIS</a:t>
            </a: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（探索）</a:t>
            </a:r>
            <a:endParaRPr lang="en-US" altLang="zh-CN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出版支持（探索）</a:t>
            </a:r>
            <a:endParaRPr lang="en-US" altLang="zh-CN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通过关注以及与研究者的讨论进一步明确的领域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775604" y="2308404"/>
            <a:ext cx="511256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1200"/>
              </a:spcAft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                 教学支持的新发展</a:t>
            </a:r>
            <a:endParaRPr lang="en-US" altLang="zh-CN" sz="2000" b="1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教育的虚拟研究环境（试验）</a:t>
            </a:r>
            <a:endParaRPr lang="en-US" altLang="zh-CN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论文数据库（文学学士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硕士）（产品）</a:t>
            </a:r>
            <a:endParaRPr lang="en-US" altLang="zh-CN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课程中的数字信息技能（产品）</a:t>
            </a:r>
            <a:endParaRPr lang="en-US" altLang="zh-CN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支持开放课程（试验）</a:t>
            </a:r>
            <a:endParaRPr lang="en-US" altLang="zh-CN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支持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MOOCS</a:t>
            </a: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（试验）</a:t>
            </a:r>
            <a:endParaRPr lang="en-US" altLang="zh-CN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图书馆学习中心（空间）（产品）</a:t>
            </a:r>
            <a:endParaRPr lang="en-US" altLang="zh-CN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335444" y="2204864"/>
            <a:ext cx="504056" cy="4228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indent="-268288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 </a:t>
            </a:r>
            <a:r>
              <a:rPr lang="zh-CN" altLang="en-US" sz="24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荷兰莱顿大学</a:t>
            </a:r>
            <a:endParaRPr lang="en-US" altLang="zh-CN" sz="2400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  <a:sym typeface="Calibri" pitchFamily="3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defRPr/>
            </a:pPr>
            <a:endParaRPr lang="en-US" altLang="zh-CN" dirty="0" smtClean="0">
              <a:latin typeface="黑体" pitchFamily="49" charset="-122"/>
              <a:ea typeface="黑体" pitchFamily="49" charset="-122"/>
              <a:sym typeface="Calibri" pitchFamily="34" charset="0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911424" y="2852936"/>
            <a:ext cx="3919964" cy="8902"/>
          </a:xfrm>
          <a:prstGeom prst="line">
            <a:avLst/>
          </a:prstGeom>
          <a:ln w="25400">
            <a:solidFill>
              <a:srgbClr val="2A6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4831388" y="2861838"/>
            <a:ext cx="576064" cy="1575274"/>
          </a:xfrm>
          <a:prstGeom prst="line">
            <a:avLst/>
          </a:prstGeom>
          <a:ln w="25400">
            <a:solidFill>
              <a:srgbClr val="2A6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H="1">
            <a:off x="4903396" y="4437112"/>
            <a:ext cx="504056" cy="2160240"/>
          </a:xfrm>
          <a:prstGeom prst="line">
            <a:avLst/>
          </a:prstGeom>
          <a:ln w="25400">
            <a:solidFill>
              <a:srgbClr val="2A6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V="1">
            <a:off x="6703596" y="2852936"/>
            <a:ext cx="3600400" cy="22550"/>
          </a:xfrm>
          <a:prstGeom prst="line">
            <a:avLst/>
          </a:prstGeom>
          <a:ln w="25400">
            <a:solidFill>
              <a:srgbClr val="2A6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H="1" flipV="1">
            <a:off x="6199540" y="4365104"/>
            <a:ext cx="576064" cy="2160240"/>
          </a:xfrm>
          <a:prstGeom prst="line">
            <a:avLst/>
          </a:prstGeom>
          <a:ln w="25400">
            <a:solidFill>
              <a:srgbClr val="2A6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6199540" y="2861838"/>
            <a:ext cx="504056" cy="1503266"/>
          </a:xfrm>
          <a:prstGeom prst="line">
            <a:avLst/>
          </a:prstGeom>
          <a:ln w="25400">
            <a:solidFill>
              <a:srgbClr val="2A6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4439816" y="6326450"/>
            <a:ext cx="775218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400" b="1" dirty="0" smtClean="0">
                <a:solidFill>
                  <a:srgbClr val="2A687E"/>
                </a:solidFill>
                <a:latin typeface="微软雅黑" pitchFamily="34" charset="-122"/>
                <a:ea typeface="微软雅黑" pitchFamily="34" charset="-122"/>
                <a:cs typeface="+mj-cs"/>
                <a:sym typeface="Calibri Light" panose="020F0302020204030204" pitchFamily="34" charset="0"/>
              </a:rPr>
              <a:t>Source</a:t>
            </a:r>
            <a:r>
              <a:rPr lang="zh-CN" altLang="en-US" sz="1400" b="1" dirty="0" smtClean="0">
                <a:solidFill>
                  <a:srgbClr val="2A687E"/>
                </a:solidFill>
                <a:latin typeface="微软雅黑" pitchFamily="34" charset="-122"/>
                <a:ea typeface="微软雅黑" pitchFamily="34" charset="-122"/>
                <a:cs typeface="+mj-cs"/>
                <a:sym typeface="Calibri Light" panose="020F0302020204030204" pitchFamily="34" charset="0"/>
              </a:rPr>
              <a:t>：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  <a:cs typeface="+mj-cs"/>
                <a:sym typeface="Calibri Light" panose="020F0302020204030204" pitchFamily="34" charset="0"/>
              </a:rPr>
              <a:t>Kurt De </a:t>
            </a:r>
            <a:r>
              <a:rPr lang="en-US" altLang="zh-CN" sz="1400" dirty="0" err="1" smtClean="0">
                <a:latin typeface="微软雅黑" pitchFamily="34" charset="-122"/>
                <a:ea typeface="微软雅黑" pitchFamily="34" charset="-122"/>
                <a:cs typeface="+mj-cs"/>
                <a:sym typeface="Calibri Light" panose="020F0302020204030204" pitchFamily="34" charset="0"/>
              </a:rPr>
              <a:t>Belder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  <a:cs typeface="+mj-cs"/>
                <a:sym typeface="Calibri Light" panose="020F0302020204030204" pitchFamily="34" charset="0"/>
              </a:rPr>
              <a:t>. Transformation of the Academic Library[PPT]. http://www.slideshare.net/kurtdebelder/transformation-of-the-academic-library-oclc/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320136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 bwMode="auto">
          <a:xfrm>
            <a:off x="-6852" y="6619940"/>
            <a:ext cx="12192000" cy="2880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9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600" y="3654186"/>
            <a:ext cx="9696400" cy="3231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 bwMode="auto">
          <a:xfrm>
            <a:off x="0" y="-27384"/>
            <a:ext cx="12192000" cy="2880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8680"/>
            <a:ext cx="337904" cy="510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3"/>
          <p:cNvGrpSpPr/>
          <p:nvPr/>
        </p:nvGrpSpPr>
        <p:grpSpPr>
          <a:xfrm>
            <a:off x="263352" y="613841"/>
            <a:ext cx="11928648" cy="544811"/>
            <a:chOff x="263352" y="685849"/>
            <a:chExt cx="11928648" cy="544811"/>
          </a:xfrm>
        </p:grpSpPr>
        <p:grpSp>
          <p:nvGrpSpPr>
            <p:cNvPr id="3" name="组合 22"/>
            <p:cNvGrpSpPr/>
            <p:nvPr/>
          </p:nvGrpSpPr>
          <p:grpSpPr>
            <a:xfrm>
              <a:off x="263352" y="1158652"/>
              <a:ext cx="11928648" cy="72008"/>
              <a:chOff x="263352" y="1446684"/>
              <a:chExt cx="11928648" cy="72008"/>
            </a:xfrm>
          </p:grpSpPr>
          <p:pic>
            <p:nvPicPr>
              <p:cNvPr id="12" name="Picture 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67408" y="1450876"/>
                <a:ext cx="11424592" cy="457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" name="矩形 21"/>
              <p:cNvSpPr/>
              <p:nvPr/>
            </p:nvSpPr>
            <p:spPr bwMode="auto">
              <a:xfrm>
                <a:off x="263352" y="1446684"/>
                <a:ext cx="3960440" cy="72008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</a:pPr>
                <a:endParaRPr kumimoji="0" lang="zh-CN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pic>
          <p:nvPicPr>
            <p:cNvPr id="24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223792" y="685849"/>
              <a:ext cx="337904" cy="5109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" name="矩形 12"/>
          <p:cNvSpPr/>
          <p:nvPr/>
        </p:nvSpPr>
        <p:spPr>
          <a:xfrm>
            <a:off x="4943873" y="548680"/>
            <a:ext cx="69847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不断创新服务形式和服务内容</a:t>
            </a:r>
            <a:endParaRPr lang="en-US" altLang="zh-CN" sz="28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911935" y="2112696"/>
            <a:ext cx="868350" cy="2984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95400" y="1412776"/>
            <a:ext cx="11089232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altLang="zh-CN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335360" y="563538"/>
            <a:ext cx="4248472" cy="576064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914400" marR="0" lvl="0" indent="-9144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dirty="0" smtClean="0">
                <a:solidFill>
                  <a:srgbClr val="2A687E"/>
                </a:solidFill>
                <a:latin typeface="微软雅黑" pitchFamily="34" charset="-122"/>
                <a:ea typeface="微软雅黑" pitchFamily="34" charset="-122"/>
                <a:cs typeface="+mj-cs"/>
                <a:sym typeface="Calibri Light" panose="020F0302020204030204" pitchFamily="34" charset="0"/>
              </a:rPr>
              <a:t>给高校图书馆的建议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2A687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27" name="Title 3"/>
          <p:cNvSpPr>
            <a:spLocks noChangeArrowheads="1"/>
          </p:cNvSpPr>
          <p:nvPr/>
        </p:nvSpPr>
        <p:spPr bwMode="auto">
          <a:xfrm>
            <a:off x="6744072" y="1797528"/>
            <a:ext cx="4957664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 hangingPunct="1">
              <a:lnSpc>
                <a:spcPct val="125000"/>
              </a:lnSpc>
              <a:buFont typeface="Arial" charset="0"/>
              <a:buNone/>
            </a:pPr>
            <a:r>
              <a:rPr kumimoji="1" lang="zh-CN" altLang="en-US" sz="2400" b="1" dirty="0" smtClean="0">
                <a:latin typeface="微软雅黑" charset="0"/>
                <a:ea typeface="微软雅黑" charset="0"/>
                <a:cs typeface="微软雅黑" charset="0"/>
              </a:rPr>
              <a:t>北京大学</a:t>
            </a:r>
            <a:r>
              <a:rPr kumimoji="1" lang="zh-CN" altLang="zh-CN" sz="2400" b="1" dirty="0">
                <a:latin typeface="微软雅黑" charset="0"/>
                <a:ea typeface="微软雅黑" charset="0"/>
                <a:cs typeface="微软雅黑" charset="0"/>
              </a:rPr>
              <a:t>：</a:t>
            </a:r>
            <a:r>
              <a:rPr kumimoji="1" lang="zh-CN" altLang="en-US" sz="2400" b="1" dirty="0" smtClean="0">
                <a:latin typeface="微软雅黑" charset="0"/>
                <a:ea typeface="微软雅黑" charset="0"/>
                <a:cs typeface="微软雅黑" charset="0"/>
              </a:rPr>
              <a:t>学术成果生态系统</a:t>
            </a:r>
            <a:r>
              <a:rPr lang="en-US" altLang="zh-CN" sz="2400" b="1" dirty="0" smtClean="0">
                <a:latin typeface="微软雅黑" charset="0"/>
                <a:ea typeface="微软雅黑" charset="0"/>
                <a:cs typeface="微软雅黑" charset="0"/>
                <a:sym typeface="Arial" charset="0"/>
              </a:rPr>
              <a:t> </a:t>
            </a:r>
          </a:p>
          <a:p>
            <a:pPr algn="ctr" eaLnBrk="1" hangingPunct="1">
              <a:lnSpc>
                <a:spcPct val="125000"/>
              </a:lnSpc>
              <a:buFont typeface="Arial" charset="0"/>
              <a:buNone/>
            </a:pPr>
            <a:r>
              <a:rPr kumimoji="1" lang="en-US" altLang="zh-CN" sz="2400" b="1" dirty="0" smtClean="0">
                <a:latin typeface="微软雅黑" charset="0"/>
                <a:ea typeface="微软雅黑" charset="0"/>
                <a:cs typeface="微软雅黑" charset="0"/>
              </a:rPr>
              <a:t>Academic </a:t>
            </a:r>
            <a:r>
              <a:rPr kumimoji="1" lang="en-US" altLang="zh-CN" sz="2400" b="1" dirty="0">
                <a:latin typeface="微软雅黑" charset="0"/>
                <a:ea typeface="微软雅黑" charset="0"/>
                <a:cs typeface="微软雅黑" charset="0"/>
              </a:rPr>
              <a:t>Outputs Ecosystem</a:t>
            </a:r>
            <a:endParaRPr kumimoji="1" lang="en-US" altLang="zh-CN" sz="2400" b="1" dirty="0">
              <a:latin typeface="微软雅黑" charset="0"/>
              <a:ea typeface="微软雅黑" charset="0"/>
              <a:cs typeface="微软雅黑" charset="0"/>
              <a:sym typeface="Arial" charset="0"/>
            </a:endParaRPr>
          </a:p>
        </p:txBody>
      </p:sp>
      <p:sp>
        <p:nvSpPr>
          <p:cNvPr id="28" name="内容占位符 2"/>
          <p:cNvSpPr txBox="1">
            <a:spLocks/>
          </p:cNvSpPr>
          <p:nvPr/>
        </p:nvSpPr>
        <p:spPr bwMode="auto">
          <a:xfrm>
            <a:off x="-388068" y="1446692"/>
            <a:ext cx="6336705" cy="244827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460375" indent="-460375"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defTabSz="1219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defTabSz="1219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defTabSz="1219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defTabSz="1219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lvl="1">
              <a:lnSpc>
                <a:spcPct val="150000"/>
              </a:lnSpc>
              <a:spcBef>
                <a:spcPct val="20000"/>
              </a:spcBef>
              <a:buClr>
                <a:srgbClr val="92D050"/>
              </a:buClr>
              <a:buSzPct val="120000"/>
              <a:buFont typeface="Arial" charset="0"/>
              <a:buNone/>
            </a:pPr>
            <a:r>
              <a:rPr kumimoji="1" lang="en-US" altLang="zh-CN" sz="2000" dirty="0">
                <a:latin typeface="微软雅黑" charset="0"/>
                <a:ea typeface="微软雅黑" charset="0"/>
                <a:cs typeface="微软雅黑" charset="0"/>
                <a:sym typeface="Segoe UI" charset="0"/>
              </a:rPr>
              <a:t>		</a:t>
            </a:r>
            <a:r>
              <a:rPr kumimoji="1" lang="zh-CN" altLang="en-US" sz="2000" dirty="0">
                <a:latin typeface="微软雅黑" charset="0"/>
                <a:ea typeface="微软雅黑" charset="0"/>
                <a:cs typeface="微软雅黑" charset="0"/>
                <a:sym typeface="Segoe UI" charset="0"/>
              </a:rPr>
              <a:t>学术成果资源的机构知识共同体</a:t>
            </a:r>
            <a:endParaRPr kumimoji="1" lang="en-US" altLang="zh-CN" sz="2000" dirty="0">
              <a:latin typeface="微软雅黑" charset="0"/>
              <a:ea typeface="微软雅黑" charset="0"/>
              <a:cs typeface="微软雅黑" charset="0"/>
              <a:sym typeface="Segoe UI" charset="0"/>
            </a:endParaRPr>
          </a:p>
          <a:p>
            <a:pPr lvl="1">
              <a:lnSpc>
                <a:spcPct val="150000"/>
              </a:lnSpc>
              <a:spcBef>
                <a:spcPct val="20000"/>
              </a:spcBef>
              <a:buClr>
                <a:srgbClr val="92D050"/>
              </a:buClr>
              <a:buSzPct val="120000"/>
              <a:buFont typeface="Arial" charset="0"/>
              <a:buNone/>
            </a:pPr>
            <a:r>
              <a:rPr kumimoji="1" lang="en-US" altLang="zh-CN" sz="2000" dirty="0">
                <a:latin typeface="微软雅黑" charset="0"/>
                <a:ea typeface="微软雅黑" charset="0"/>
                <a:cs typeface="微软雅黑" charset="0"/>
                <a:sym typeface="Segoe UI" charset="0"/>
              </a:rPr>
              <a:t>		</a:t>
            </a:r>
            <a:r>
              <a:rPr kumimoji="1" lang="zh-CN" altLang="en-US" sz="2000" dirty="0">
                <a:latin typeface="微软雅黑" charset="0"/>
                <a:ea typeface="微软雅黑" charset="0"/>
                <a:cs typeface="微软雅黑" charset="0"/>
                <a:sym typeface="Segoe UI" charset="0"/>
              </a:rPr>
              <a:t>促进和践行学术交流</a:t>
            </a:r>
            <a:r>
              <a:rPr kumimoji="1" lang="zh-CN" altLang="en-US" sz="2000" dirty="0" smtClean="0">
                <a:latin typeface="微软雅黑" charset="0"/>
                <a:ea typeface="微软雅黑" charset="0"/>
                <a:cs typeface="微软雅黑" charset="0"/>
                <a:sym typeface="Segoe UI" charset="0"/>
              </a:rPr>
              <a:t>模式良性演变和开放获</a:t>
            </a:r>
            <a:r>
              <a:rPr kumimoji="1" lang="zh-CN" altLang="en-US" sz="2000" dirty="0">
                <a:latin typeface="微软雅黑" charset="0"/>
                <a:ea typeface="微软雅黑" charset="0"/>
                <a:cs typeface="微软雅黑" charset="0"/>
                <a:sym typeface="Segoe UI" charset="0"/>
              </a:rPr>
              <a:t>取</a:t>
            </a:r>
            <a:endParaRPr kumimoji="1" lang="en-US" altLang="zh-CN" sz="2000" dirty="0">
              <a:latin typeface="微软雅黑" charset="0"/>
              <a:ea typeface="微软雅黑" charset="0"/>
              <a:cs typeface="微软雅黑" charset="0"/>
              <a:sym typeface="Segoe UI" charset="0"/>
            </a:endParaRPr>
          </a:p>
          <a:p>
            <a:pPr lvl="1">
              <a:lnSpc>
                <a:spcPct val="150000"/>
              </a:lnSpc>
              <a:spcBef>
                <a:spcPct val="20000"/>
              </a:spcBef>
              <a:buClr>
                <a:srgbClr val="92D050"/>
              </a:buClr>
              <a:buSzPct val="120000"/>
              <a:buFont typeface="Arial" charset="0"/>
              <a:buNone/>
            </a:pPr>
            <a:r>
              <a:rPr kumimoji="1" lang="en-US" altLang="zh-CN" sz="2000" dirty="0">
                <a:latin typeface="微软雅黑" charset="0"/>
                <a:ea typeface="微软雅黑" charset="0"/>
                <a:cs typeface="微软雅黑" charset="0"/>
                <a:sym typeface="Segoe UI" charset="0"/>
              </a:rPr>
              <a:t>		</a:t>
            </a:r>
            <a:r>
              <a:rPr kumimoji="1" lang="zh-CN" altLang="en-US" sz="2000" dirty="0">
                <a:latin typeface="微软雅黑" charset="0"/>
                <a:ea typeface="微软雅黑" charset="0"/>
                <a:cs typeface="微软雅黑" charset="0"/>
                <a:sym typeface="Segoe UI" charset="0"/>
              </a:rPr>
              <a:t>培育和深化机构内外的融合与合作</a:t>
            </a:r>
          </a:p>
          <a:p>
            <a:pPr lvl="1">
              <a:lnSpc>
                <a:spcPct val="150000"/>
              </a:lnSpc>
              <a:spcBef>
                <a:spcPct val="20000"/>
              </a:spcBef>
              <a:buClr>
                <a:srgbClr val="92D050"/>
              </a:buClr>
              <a:buSzPct val="120000"/>
              <a:buFont typeface="Arial" charset="0"/>
              <a:buNone/>
            </a:pPr>
            <a:r>
              <a:rPr kumimoji="1" lang="en-US" altLang="zh-CN" sz="2000" dirty="0">
                <a:latin typeface="微软雅黑" charset="0"/>
                <a:ea typeface="微软雅黑" charset="0"/>
                <a:cs typeface="微软雅黑" charset="0"/>
                <a:sym typeface="Segoe UI" charset="0"/>
              </a:rPr>
              <a:t>		</a:t>
            </a:r>
            <a:r>
              <a:rPr kumimoji="1" lang="zh-CN" altLang="en-US" sz="2000" dirty="0" smtClean="0">
                <a:latin typeface="微软雅黑" charset="0"/>
                <a:ea typeface="微软雅黑" charset="0"/>
                <a:cs typeface="微软雅黑" charset="0"/>
                <a:sym typeface="Segoe UI" charset="0"/>
              </a:rPr>
              <a:t>嵌入科研流程并提供学者为</a:t>
            </a:r>
            <a:r>
              <a:rPr kumimoji="1" lang="zh-CN" altLang="en-US" sz="2000" dirty="0">
                <a:latin typeface="微软雅黑" charset="0"/>
                <a:ea typeface="微软雅黑" charset="0"/>
                <a:cs typeface="微软雅黑" charset="0"/>
                <a:sym typeface="Segoe UI" charset="0"/>
              </a:rPr>
              <a:t>中心的增值服务</a:t>
            </a:r>
            <a:endParaRPr kumimoji="1" lang="zh-CN" sz="2000" dirty="0">
              <a:latin typeface="Segoe UI" charset="0"/>
              <a:sym typeface="Segoe UI" charset="0"/>
            </a:endParaRPr>
          </a:p>
        </p:txBody>
      </p:sp>
      <p:sp>
        <p:nvSpPr>
          <p:cNvPr id="30" name="矩形 29"/>
          <p:cNvSpPr/>
          <p:nvPr/>
        </p:nvSpPr>
        <p:spPr bwMode="auto">
          <a:xfrm rot="5400000">
            <a:off x="8636924" y="69336"/>
            <a:ext cx="1224135" cy="4680521"/>
          </a:xfrm>
          <a:prstGeom prst="rect">
            <a:avLst/>
          </a:prstGeom>
          <a:noFill/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noProof="1">
              <a:solidFill>
                <a:srgbClr val="F2EBE3"/>
              </a:solidFill>
            </a:endParaRPr>
          </a:p>
        </p:txBody>
      </p:sp>
      <p:sp>
        <p:nvSpPr>
          <p:cNvPr id="31" name="矩形 30"/>
          <p:cNvSpPr/>
          <p:nvPr/>
        </p:nvSpPr>
        <p:spPr bwMode="auto">
          <a:xfrm rot="5400000">
            <a:off x="8533385" y="-27383"/>
            <a:ext cx="1440158" cy="4896544"/>
          </a:xfrm>
          <a:prstGeom prst="rect">
            <a:avLst/>
          </a:prstGeom>
          <a:noFill/>
          <a:ln w="34925"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noProof="1">
              <a:solidFill>
                <a:srgbClr val="F2EBE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0136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 bwMode="auto">
          <a:xfrm>
            <a:off x="-6852" y="6619940"/>
            <a:ext cx="12192000" cy="2880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9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600" y="3654186"/>
            <a:ext cx="9696400" cy="3231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 bwMode="auto">
          <a:xfrm>
            <a:off x="0" y="-27384"/>
            <a:ext cx="12192000" cy="2880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8680"/>
            <a:ext cx="337904" cy="510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3"/>
          <p:cNvGrpSpPr/>
          <p:nvPr/>
        </p:nvGrpSpPr>
        <p:grpSpPr>
          <a:xfrm>
            <a:off x="263352" y="613841"/>
            <a:ext cx="11928648" cy="544811"/>
            <a:chOff x="263352" y="685849"/>
            <a:chExt cx="11928648" cy="544811"/>
          </a:xfrm>
        </p:grpSpPr>
        <p:grpSp>
          <p:nvGrpSpPr>
            <p:cNvPr id="3" name="组合 22"/>
            <p:cNvGrpSpPr/>
            <p:nvPr/>
          </p:nvGrpSpPr>
          <p:grpSpPr>
            <a:xfrm>
              <a:off x="263352" y="1158652"/>
              <a:ext cx="11928648" cy="72008"/>
              <a:chOff x="263352" y="1446684"/>
              <a:chExt cx="11928648" cy="72008"/>
            </a:xfrm>
          </p:grpSpPr>
          <p:pic>
            <p:nvPicPr>
              <p:cNvPr id="12" name="Picture 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67408" y="1450876"/>
                <a:ext cx="11424592" cy="457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" name="矩形 21"/>
              <p:cNvSpPr/>
              <p:nvPr/>
            </p:nvSpPr>
            <p:spPr bwMode="auto">
              <a:xfrm>
                <a:off x="263352" y="1446684"/>
                <a:ext cx="3960440" cy="72008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</a:pPr>
                <a:endParaRPr kumimoji="0" lang="zh-CN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pic>
          <p:nvPicPr>
            <p:cNvPr id="24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223792" y="685849"/>
              <a:ext cx="337904" cy="5109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" name="矩形 12"/>
          <p:cNvSpPr/>
          <p:nvPr/>
        </p:nvSpPr>
        <p:spPr>
          <a:xfrm>
            <a:off x="4943873" y="548680"/>
            <a:ext cx="69847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不断创新服务形式和服务内容</a:t>
            </a:r>
            <a:endParaRPr lang="en-US" altLang="zh-CN" sz="28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911935" y="2112696"/>
            <a:ext cx="868350" cy="2984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95400" y="1412776"/>
            <a:ext cx="11089232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altLang="zh-CN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335360" y="563538"/>
            <a:ext cx="4248472" cy="576064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914400" marR="0" lvl="0" indent="-9144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dirty="0" smtClean="0">
                <a:solidFill>
                  <a:srgbClr val="2A687E"/>
                </a:solidFill>
                <a:latin typeface="微软雅黑" pitchFamily="34" charset="-122"/>
                <a:ea typeface="微软雅黑" pitchFamily="34" charset="-122"/>
                <a:cs typeface="+mj-cs"/>
                <a:sym typeface="Calibri Light" panose="020F0302020204030204" pitchFamily="34" charset="0"/>
              </a:rPr>
              <a:t>给高校图书馆的建议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2A687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32" name="内容占位符 2"/>
          <p:cNvSpPr txBox="1">
            <a:spLocks/>
          </p:cNvSpPr>
          <p:nvPr/>
        </p:nvSpPr>
        <p:spPr bwMode="auto">
          <a:xfrm>
            <a:off x="335360" y="1484784"/>
            <a:ext cx="11712624" cy="169281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460375" indent="-460375"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defTabSz="1219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defTabSz="1219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defTabSz="1219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defTabSz="1219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lvl="1">
              <a:lnSpc>
                <a:spcPct val="150000"/>
              </a:lnSpc>
              <a:spcBef>
                <a:spcPts val="0"/>
              </a:spcBef>
              <a:buClr>
                <a:srgbClr val="92D050"/>
              </a:buClr>
              <a:buSzPct val="120000"/>
              <a:buFont typeface="Arial" charset="0"/>
              <a:buChar char="•"/>
            </a:pPr>
            <a:r>
              <a:rPr kumimoji="1" lang="zh-CN" altLang="en-US" sz="2000" dirty="0" smtClean="0">
                <a:latin typeface="微软雅黑"/>
                <a:ea typeface="微软雅黑"/>
                <a:cs typeface="微软雅黑"/>
                <a:sym typeface="Segoe UI" charset="0"/>
              </a:rPr>
              <a:t>边界：北大学术成果</a:t>
            </a:r>
            <a:r>
              <a:rPr kumimoji="1" lang="zh-CN" altLang="en-US" sz="2000" dirty="0">
                <a:latin typeface="微软雅黑"/>
                <a:ea typeface="微软雅黑"/>
                <a:cs typeface="微软雅黑"/>
                <a:sym typeface="Segoe UI" charset="0"/>
              </a:rPr>
              <a:t>－</a:t>
            </a:r>
            <a:r>
              <a:rPr kumimoji="1" lang="zh-CN" altLang="en-US" sz="2000" dirty="0" smtClean="0">
                <a:latin typeface="微软雅黑"/>
                <a:ea typeface="微软雅黑"/>
                <a:cs typeface="微软雅黑"/>
                <a:sym typeface="Segoe UI" charset="0"/>
              </a:rPr>
              <a:t>研究论文，专著，研究数据，学术期刊，学者个人主页，研究团队，课程</a:t>
            </a:r>
            <a:r>
              <a:rPr kumimoji="1" lang="is-IS" altLang="zh-CN" sz="2000" dirty="0" smtClean="0">
                <a:latin typeface="微软雅黑"/>
                <a:ea typeface="微软雅黑"/>
                <a:cs typeface="微软雅黑"/>
                <a:sym typeface="Segoe UI" charset="0"/>
              </a:rPr>
              <a:t>…...</a:t>
            </a:r>
            <a:endParaRPr kumimoji="1" lang="en-US" altLang="zh-CN" sz="2000" dirty="0" smtClean="0">
              <a:latin typeface="微软雅黑"/>
              <a:ea typeface="微软雅黑"/>
              <a:cs typeface="微软雅黑"/>
              <a:sym typeface="Segoe UI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rgbClr val="92D050"/>
              </a:buClr>
              <a:buSzPct val="120000"/>
              <a:buFont typeface="Arial" charset="0"/>
              <a:buChar char="•"/>
            </a:pPr>
            <a:r>
              <a:rPr kumimoji="1" lang="zh-CN" altLang="en-US" sz="2000" dirty="0" smtClean="0">
                <a:latin typeface="微软雅黑"/>
                <a:ea typeface="微软雅黑"/>
                <a:cs typeface="微软雅黑"/>
                <a:sym typeface="Segoe UI" charset="0"/>
              </a:rPr>
              <a:t>架构：开源，开放，</a:t>
            </a:r>
            <a:r>
              <a:rPr kumimoji="1" lang="en-US" altLang="zh-CN" sz="2000" dirty="0" smtClean="0">
                <a:latin typeface="微软雅黑"/>
                <a:ea typeface="微软雅黑"/>
                <a:cs typeface="微软雅黑"/>
                <a:sym typeface="Segoe UI" charset="0"/>
              </a:rPr>
              <a:t>D-Space, </a:t>
            </a:r>
            <a:r>
              <a:rPr kumimoji="1" lang="en-US" altLang="zh-CN" sz="2000" dirty="0" err="1" smtClean="0">
                <a:latin typeface="微软雅黑"/>
                <a:ea typeface="微软雅黑"/>
                <a:cs typeface="微软雅黑"/>
                <a:sym typeface="Segoe UI" charset="0"/>
              </a:rPr>
              <a:t>Dataverse</a:t>
            </a:r>
            <a:r>
              <a:rPr kumimoji="1" lang="en-US" altLang="zh-CN" sz="2000" dirty="0" smtClean="0">
                <a:latin typeface="微软雅黑"/>
                <a:ea typeface="微软雅黑"/>
                <a:cs typeface="微软雅黑"/>
                <a:sym typeface="Segoe UI" charset="0"/>
              </a:rPr>
              <a:t>, Open Scholar</a:t>
            </a:r>
            <a:r>
              <a:rPr kumimoji="1" lang="zh-CN" altLang="en-US" sz="2000" dirty="0" smtClean="0">
                <a:latin typeface="微软雅黑"/>
                <a:ea typeface="微软雅黑"/>
                <a:cs typeface="微软雅黑"/>
                <a:sym typeface="Segoe UI" charset="0"/>
              </a:rPr>
              <a:t>，与</a:t>
            </a:r>
            <a:r>
              <a:rPr kumimoji="1" lang="en-US" altLang="zh-CN" sz="2000" dirty="0" smtClean="0">
                <a:latin typeface="微软雅黑"/>
                <a:ea typeface="微软雅黑"/>
                <a:cs typeface="微软雅黑"/>
                <a:sym typeface="Segoe UI" charset="0"/>
              </a:rPr>
              <a:t>CRIS</a:t>
            </a:r>
            <a:r>
              <a:rPr kumimoji="1" lang="zh-CN" altLang="en-US" sz="2000" dirty="0" smtClean="0">
                <a:latin typeface="微软雅黑"/>
                <a:ea typeface="微软雅黑"/>
                <a:cs typeface="微软雅黑"/>
                <a:sym typeface="Segoe UI" charset="0"/>
              </a:rPr>
              <a:t>集成</a:t>
            </a:r>
            <a:r>
              <a:rPr kumimoji="1" lang="is-IS" altLang="zh-CN" sz="2000" dirty="0" smtClean="0">
                <a:latin typeface="微软雅黑"/>
                <a:ea typeface="微软雅黑"/>
                <a:cs typeface="微软雅黑"/>
                <a:sym typeface="Segoe UI" charset="0"/>
              </a:rPr>
              <a:t>…...</a:t>
            </a:r>
            <a:endParaRPr kumimoji="1" lang="en-US" altLang="zh-CN" sz="2000" dirty="0" smtClean="0">
              <a:latin typeface="微软雅黑"/>
              <a:ea typeface="微软雅黑"/>
              <a:cs typeface="微软雅黑"/>
              <a:sym typeface="Segoe UI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rgbClr val="92D050"/>
              </a:buClr>
              <a:buSzPct val="120000"/>
              <a:buFont typeface="Arial" charset="0"/>
              <a:buChar char="•"/>
            </a:pPr>
            <a:r>
              <a:rPr kumimoji="1" lang="zh-CN" altLang="en-US" sz="2000" dirty="0" smtClean="0">
                <a:latin typeface="微软雅黑"/>
                <a:ea typeface="微软雅黑"/>
                <a:cs typeface="微软雅黑"/>
                <a:sym typeface="Segoe UI" charset="0"/>
              </a:rPr>
              <a:t>合作：顺势而为，信息化办公室，社科部，科研部，期刊编辑部，教师，院系</a:t>
            </a:r>
            <a:r>
              <a:rPr kumimoji="1" lang="is-IS" altLang="zh-CN" sz="2000" dirty="0" smtClean="0">
                <a:latin typeface="微软雅黑"/>
                <a:ea typeface="微软雅黑"/>
                <a:cs typeface="微软雅黑"/>
                <a:sym typeface="Segoe UI" charset="0"/>
              </a:rPr>
              <a:t>…..</a:t>
            </a:r>
          </a:p>
          <a:p>
            <a:pPr lvl="1">
              <a:spcBef>
                <a:spcPct val="20000"/>
              </a:spcBef>
              <a:buClr>
                <a:srgbClr val="92D050"/>
              </a:buClr>
              <a:buSzPct val="120000"/>
              <a:buFont typeface="Arial" charset="0"/>
              <a:buChar char="•"/>
            </a:pPr>
            <a:endParaRPr kumimoji="1" lang="zh-CN" sz="2000" dirty="0">
              <a:latin typeface="Segoe UI" charset="0"/>
              <a:sym typeface="Segoe U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0136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auto">
          <a:xfrm>
            <a:off x="0" y="-27384"/>
            <a:ext cx="12192000" cy="2880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8680"/>
            <a:ext cx="337904" cy="510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3"/>
          <p:cNvGrpSpPr/>
          <p:nvPr/>
        </p:nvGrpSpPr>
        <p:grpSpPr>
          <a:xfrm>
            <a:off x="263352" y="613841"/>
            <a:ext cx="11928648" cy="544811"/>
            <a:chOff x="263352" y="685849"/>
            <a:chExt cx="11928648" cy="544811"/>
          </a:xfrm>
        </p:grpSpPr>
        <p:grpSp>
          <p:nvGrpSpPr>
            <p:cNvPr id="3" name="组合 22"/>
            <p:cNvGrpSpPr/>
            <p:nvPr/>
          </p:nvGrpSpPr>
          <p:grpSpPr>
            <a:xfrm>
              <a:off x="263352" y="1158652"/>
              <a:ext cx="11928648" cy="72008"/>
              <a:chOff x="263352" y="1446684"/>
              <a:chExt cx="11928648" cy="72008"/>
            </a:xfrm>
          </p:grpSpPr>
          <p:pic>
            <p:nvPicPr>
              <p:cNvPr id="12" name="Picture 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67408" y="1450876"/>
                <a:ext cx="11424592" cy="457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" name="矩形 21"/>
              <p:cNvSpPr/>
              <p:nvPr/>
            </p:nvSpPr>
            <p:spPr bwMode="auto">
              <a:xfrm>
                <a:off x="263352" y="1446684"/>
                <a:ext cx="3960440" cy="72008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</a:pPr>
                <a:endParaRPr kumimoji="0" lang="zh-CN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pic>
          <p:nvPicPr>
            <p:cNvPr id="24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23792" y="685849"/>
              <a:ext cx="337904" cy="5109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1" name="矩形 20"/>
          <p:cNvSpPr/>
          <p:nvPr/>
        </p:nvSpPr>
        <p:spPr bwMode="auto">
          <a:xfrm>
            <a:off x="-6852" y="6619940"/>
            <a:ext cx="12192000" cy="2880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767919" y="2112696"/>
            <a:ext cx="868350" cy="2984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407368" y="563538"/>
            <a:ext cx="4248472" cy="576064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914400" lvl="0" indent="-914400">
              <a:lnSpc>
                <a:spcPct val="90000"/>
              </a:lnSpc>
              <a:defRPr/>
            </a:pPr>
            <a:r>
              <a:rPr lang="en-US" altLang="zh-CN" sz="3200" b="1" dirty="0" smtClean="0">
                <a:solidFill>
                  <a:srgbClr val="2A687E"/>
                </a:solidFill>
                <a:latin typeface="微软雅黑" pitchFamily="34" charset="-122"/>
                <a:ea typeface="微软雅黑" pitchFamily="34" charset="-122"/>
                <a:cs typeface="+mj-cs"/>
                <a:sym typeface="Calibri Light" panose="020F0302020204030204" pitchFamily="34" charset="0"/>
              </a:rPr>
              <a:t>CALIS</a:t>
            </a:r>
            <a:r>
              <a:rPr lang="zh-CN" altLang="en-US" sz="3200" b="1" dirty="0" smtClean="0">
                <a:solidFill>
                  <a:srgbClr val="2A687E"/>
                </a:solidFill>
                <a:latin typeface="微软雅黑" pitchFamily="34" charset="-122"/>
                <a:ea typeface="微软雅黑" pitchFamily="34" charset="-122"/>
                <a:cs typeface="+mj-cs"/>
                <a:sym typeface="Calibri Light" panose="020F0302020204030204" pitchFamily="34" charset="0"/>
              </a:rPr>
              <a:t>发展计划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2A687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14" name="内容占位符 2"/>
          <p:cNvSpPr txBox="1">
            <a:spLocks/>
          </p:cNvSpPr>
          <p:nvPr/>
        </p:nvSpPr>
        <p:spPr bwMode="auto">
          <a:xfrm>
            <a:off x="1120596" y="1219340"/>
            <a:ext cx="9937104" cy="568863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460375" indent="-460375"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defTabSz="1219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defTabSz="1219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defTabSz="1219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defTabSz="1219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marL="342900" lvl="1" indent="-342900">
              <a:lnSpc>
                <a:spcPct val="150000"/>
              </a:lnSpc>
              <a:spcBef>
                <a:spcPts val="0"/>
              </a:spcBef>
              <a:buClr>
                <a:srgbClr val="92D050"/>
              </a:buClr>
              <a:buSzPct val="120000"/>
              <a:buFontTx/>
              <a:buChar char="-"/>
            </a:pPr>
            <a:r>
              <a:rPr kumimoji="1" lang="zh-CN" altLang="en-US" sz="1600" b="1" dirty="0" smtClean="0">
                <a:latin typeface="微软雅黑" pitchFamily="34" charset="-122"/>
                <a:ea typeface="微软雅黑" pitchFamily="34" charset="-122"/>
                <a:sym typeface="Segoe UI" charset="0"/>
              </a:rPr>
              <a:t>后</a:t>
            </a:r>
            <a:r>
              <a:rPr kumimoji="1" lang="en-US" altLang="zh-CN" sz="1600" b="1" dirty="0" smtClean="0">
                <a:latin typeface="微软雅黑" pitchFamily="34" charset="-122"/>
                <a:ea typeface="微软雅黑" pitchFamily="34" charset="-122"/>
                <a:sym typeface="Segoe UI" charset="0"/>
              </a:rPr>
              <a:t>211</a:t>
            </a:r>
            <a:r>
              <a:rPr kumimoji="1" lang="zh-CN" altLang="en-US" sz="1600" b="1" dirty="0" smtClean="0">
                <a:latin typeface="微软雅黑" pitchFamily="34" charset="-122"/>
                <a:ea typeface="微软雅黑" pitchFamily="34" charset="-122"/>
                <a:sym typeface="Segoe UI" charset="0"/>
              </a:rPr>
              <a:t>时代、后数字图书馆时代</a:t>
            </a:r>
            <a:endParaRPr kumimoji="1" lang="en-US" altLang="zh-CN" sz="1600" b="1" dirty="0" smtClean="0">
              <a:latin typeface="微软雅黑" pitchFamily="34" charset="-122"/>
              <a:ea typeface="微软雅黑" pitchFamily="34" charset="-122"/>
              <a:sym typeface="Segoe UI" charset="0"/>
            </a:endParaRPr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buClr>
                <a:srgbClr val="92D050"/>
              </a:buClr>
              <a:buSzPct val="120000"/>
              <a:buFontTx/>
              <a:buChar char="-"/>
            </a:pPr>
            <a:r>
              <a:rPr kumimoji="1" lang="zh-CN" altLang="en-US" sz="1600" b="1" dirty="0" smtClean="0">
                <a:latin typeface="微软雅黑" pitchFamily="34" charset="-122"/>
                <a:ea typeface="微软雅黑" pitchFamily="34" charset="-122"/>
                <a:sym typeface="Segoe UI" charset="0"/>
              </a:rPr>
              <a:t>双一流、双高（高职高专高水平、高质量）</a:t>
            </a:r>
            <a:endParaRPr kumimoji="1" lang="en-US" altLang="zh-CN" sz="1600" b="1" dirty="0" smtClean="0">
              <a:latin typeface="微软雅黑" pitchFamily="34" charset="-122"/>
              <a:ea typeface="微软雅黑" pitchFamily="34" charset="-122"/>
              <a:sym typeface="Segoe UI" charset="0"/>
            </a:endParaRPr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buClr>
                <a:srgbClr val="92D050"/>
              </a:buClr>
              <a:buSzPct val="120000"/>
              <a:buFontTx/>
              <a:buChar char="-"/>
            </a:pPr>
            <a:r>
              <a:rPr kumimoji="1" lang="zh-CN" altLang="en-US" sz="1600" b="1" dirty="0" smtClean="0">
                <a:latin typeface="微软雅黑" pitchFamily="34" charset="-122"/>
                <a:ea typeface="微软雅黑" pitchFamily="34" charset="-122"/>
                <a:sym typeface="Segoe UI" charset="0"/>
              </a:rPr>
              <a:t>传统业务转型升级、新业务持续创新</a:t>
            </a:r>
            <a:endParaRPr kumimoji="1" lang="en-US" altLang="zh-CN" sz="1600" b="1" dirty="0" smtClean="0">
              <a:latin typeface="微软雅黑" pitchFamily="34" charset="-122"/>
              <a:ea typeface="微软雅黑" pitchFamily="34" charset="-122"/>
              <a:sym typeface="Segoe UI" charset="0"/>
            </a:endParaRP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600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zh-CN" sz="1600" b="1" dirty="0">
                <a:latin typeface="微软雅黑" pitchFamily="34" charset="-122"/>
                <a:ea typeface="微软雅黑" pitchFamily="34" charset="-122"/>
              </a:rPr>
              <a:t>持续推动高校图书馆整体快速发展</a:t>
            </a:r>
            <a:endParaRPr lang="en-US" altLang="zh-CN" sz="1600" b="1" dirty="0">
              <a:latin typeface="微软雅黑" pitchFamily="34" charset="-122"/>
              <a:ea typeface="微软雅黑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发展模式、解决方案、应用产品、基础平台、服务政策</a:t>
            </a:r>
            <a:endParaRPr lang="en-US" altLang="zh-CN" sz="16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600" b="1" dirty="0"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zh-CN" sz="1600" b="1" dirty="0">
                <a:latin typeface="微软雅黑" pitchFamily="34" charset="-122"/>
                <a:ea typeface="微软雅黑" pitchFamily="34" charset="-122"/>
              </a:rPr>
              <a:t>建立世界先进水平的综合信息协同服务体系</a:t>
            </a:r>
            <a:endParaRPr lang="en-US" altLang="zh-CN" sz="1600" b="1" dirty="0">
              <a:latin typeface="微软雅黑" pitchFamily="34" charset="-122"/>
              <a:ea typeface="微软雅黑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“文献、数据、设备、软件、知识、人力”等全方位共享机制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全球信息服务机构协同服务平台</a:t>
            </a:r>
            <a:endParaRPr lang="zh-CN" altLang="zh-CN" sz="16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600" b="1" dirty="0"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zh-CN" sz="1600" b="1" dirty="0">
                <a:latin typeface="微软雅黑" pitchFamily="34" charset="-122"/>
                <a:ea typeface="微软雅黑" pitchFamily="34" charset="-122"/>
              </a:rPr>
              <a:t>促进建立高校图书馆与信息产业界的开放协同发展体系</a:t>
            </a:r>
            <a:endParaRPr lang="en-US" altLang="zh-CN" sz="1600" b="1" dirty="0">
              <a:latin typeface="微软雅黑" pitchFamily="34" charset="-122"/>
              <a:ea typeface="微软雅黑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促成图书馆发展相关行业“新业态”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建立高校图书馆发展“新模态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lvl="0">
              <a:lnSpc>
                <a:spcPct val="150000"/>
              </a:lnSpc>
              <a:buFont typeface="Arial" charset="0"/>
              <a:buChar char="•"/>
            </a:pPr>
            <a:r>
              <a:rPr kumimoji="1" lang="zh-CN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Segoe UI" charset="0"/>
              </a:rPr>
              <a:t>今天推出包括查收查引、中文学术期刊指南、联合采访等多项创新服务</a:t>
            </a:r>
            <a:endParaRPr kumimoji="1" lang="en-US" altLang="zh-CN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sym typeface="Segoe UI" charset="0"/>
            </a:endParaRPr>
          </a:p>
          <a:p>
            <a:pPr lvl="0">
              <a:lnSpc>
                <a:spcPct val="150000"/>
              </a:lnSpc>
              <a:buFont typeface="Arial" charset="0"/>
              <a:buChar char="•"/>
            </a:pPr>
            <a:r>
              <a:rPr kumimoji="1" lang="zh-CN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Segoe UI" charset="0"/>
              </a:rPr>
              <a:t>加强</a:t>
            </a:r>
            <a:r>
              <a:rPr kumimoji="1"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Segoe UI" charset="0"/>
              </a:rPr>
              <a:t>CALIS</a:t>
            </a:r>
            <a:r>
              <a:rPr kumimoji="1" lang="zh-CN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Segoe UI" charset="0"/>
              </a:rPr>
              <a:t>体系建设、与高校图工委、</a:t>
            </a:r>
            <a:r>
              <a:rPr kumimoji="1"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Segoe UI" charset="0"/>
              </a:rPr>
              <a:t>CALIS</a:t>
            </a:r>
            <a:r>
              <a:rPr kumimoji="1" lang="zh-CN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Segoe UI" charset="0"/>
              </a:rPr>
              <a:t>全国中心携手推动全国高校图书馆的发展</a:t>
            </a:r>
            <a:endParaRPr kumimoji="1" lang="en-US" altLang="zh-CN" sz="1600" b="1" dirty="0" smtClean="0">
              <a:latin typeface="微软雅黑" pitchFamily="34" charset="-122"/>
              <a:ea typeface="微软雅黑" pitchFamily="34" charset="-122"/>
              <a:sym typeface="Segoe U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0136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图片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80" b="23616"/>
          <a:stretch>
            <a:fillRect/>
          </a:stretch>
        </p:blipFill>
        <p:spPr bwMode="auto">
          <a:xfrm>
            <a:off x="-22225" y="-22225"/>
            <a:ext cx="12517438" cy="6938963"/>
          </a:xfrm>
          <a:prstGeom prst="rect">
            <a:avLst/>
          </a:prstGeom>
          <a:solidFill>
            <a:srgbClr val="00739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任意多边形 14"/>
          <p:cNvSpPr/>
          <p:nvPr>
            <p:custDataLst>
              <p:tags r:id="rId1"/>
            </p:custDataLst>
          </p:nvPr>
        </p:nvSpPr>
        <p:spPr>
          <a:xfrm>
            <a:off x="1834904" y="1964900"/>
            <a:ext cx="8939048" cy="2483811"/>
          </a:xfrm>
          <a:custGeom>
            <a:avLst/>
            <a:gdLst>
              <a:gd name="connsiteX0" fmla="*/ 0 w 4819896"/>
              <a:gd name="connsiteY0" fmla="*/ 2147074 h 2483811"/>
              <a:gd name="connsiteX1" fmla="*/ 44567 w 4819896"/>
              <a:gd name="connsiteY1" fmla="*/ 2147074 h 2483811"/>
              <a:gd name="connsiteX2" fmla="*/ 44567 w 4819896"/>
              <a:gd name="connsiteY2" fmla="*/ 2438492 h 2483811"/>
              <a:gd name="connsiteX3" fmla="*/ 4775329 w 4819896"/>
              <a:gd name="connsiteY3" fmla="*/ 2438492 h 2483811"/>
              <a:gd name="connsiteX4" fmla="*/ 4775329 w 4819896"/>
              <a:gd name="connsiteY4" fmla="*/ 2147074 h 2483811"/>
              <a:gd name="connsiteX5" fmla="*/ 4819896 w 4819896"/>
              <a:gd name="connsiteY5" fmla="*/ 2147074 h 2483811"/>
              <a:gd name="connsiteX6" fmla="*/ 4819896 w 4819896"/>
              <a:gd name="connsiteY6" fmla="*/ 2399627 h 2483811"/>
              <a:gd name="connsiteX7" fmla="*/ 4819896 w 4819896"/>
              <a:gd name="connsiteY7" fmla="*/ 2483811 h 2483811"/>
              <a:gd name="connsiteX8" fmla="*/ 4699399 w 4819896"/>
              <a:gd name="connsiteY8" fmla="*/ 2483811 h 2483811"/>
              <a:gd name="connsiteX9" fmla="*/ 120498 w 4819896"/>
              <a:gd name="connsiteY9" fmla="*/ 2483811 h 2483811"/>
              <a:gd name="connsiteX10" fmla="*/ 0 w 4819896"/>
              <a:gd name="connsiteY10" fmla="*/ 2483811 h 2483811"/>
              <a:gd name="connsiteX11" fmla="*/ 0 w 4819896"/>
              <a:gd name="connsiteY11" fmla="*/ 2399627 h 2483811"/>
              <a:gd name="connsiteX12" fmla="*/ 4016580 w 4819896"/>
              <a:gd name="connsiteY12" fmla="*/ 0 h 2483811"/>
              <a:gd name="connsiteX13" fmla="*/ 4699399 w 4819896"/>
              <a:gd name="connsiteY13" fmla="*/ 0 h 2483811"/>
              <a:gd name="connsiteX14" fmla="*/ 4819896 w 4819896"/>
              <a:gd name="connsiteY14" fmla="*/ 0 h 2483811"/>
              <a:gd name="connsiteX15" fmla="*/ 4819896 w 4819896"/>
              <a:gd name="connsiteY15" fmla="*/ 84184 h 2483811"/>
              <a:gd name="connsiteX16" fmla="*/ 4819896 w 4819896"/>
              <a:gd name="connsiteY16" fmla="*/ 336737 h 2483811"/>
              <a:gd name="connsiteX17" fmla="*/ 4775329 w 4819896"/>
              <a:gd name="connsiteY17" fmla="*/ 336737 h 2483811"/>
              <a:gd name="connsiteX18" fmla="*/ 4775329 w 4819896"/>
              <a:gd name="connsiteY18" fmla="*/ 45318 h 2483811"/>
              <a:gd name="connsiteX19" fmla="*/ 4016580 w 4819896"/>
              <a:gd name="connsiteY19" fmla="*/ 45318 h 2483811"/>
              <a:gd name="connsiteX20" fmla="*/ 0 w 4819896"/>
              <a:gd name="connsiteY20" fmla="*/ 0 h 2483811"/>
              <a:gd name="connsiteX21" fmla="*/ 120498 w 4819896"/>
              <a:gd name="connsiteY21" fmla="*/ 0 h 2483811"/>
              <a:gd name="connsiteX22" fmla="*/ 803316 w 4819896"/>
              <a:gd name="connsiteY22" fmla="*/ 0 h 2483811"/>
              <a:gd name="connsiteX23" fmla="*/ 803316 w 4819896"/>
              <a:gd name="connsiteY23" fmla="*/ 45318 h 2483811"/>
              <a:gd name="connsiteX24" fmla="*/ 44567 w 4819896"/>
              <a:gd name="connsiteY24" fmla="*/ 45318 h 2483811"/>
              <a:gd name="connsiteX25" fmla="*/ 44567 w 4819896"/>
              <a:gd name="connsiteY25" fmla="*/ 336737 h 2483811"/>
              <a:gd name="connsiteX26" fmla="*/ 0 w 4819896"/>
              <a:gd name="connsiteY26" fmla="*/ 336737 h 2483811"/>
              <a:gd name="connsiteX27" fmla="*/ 0 w 4819896"/>
              <a:gd name="connsiteY27" fmla="*/ 84184 h 2483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819896" h="2483811">
                <a:moveTo>
                  <a:pt x="0" y="2147074"/>
                </a:moveTo>
                <a:lnTo>
                  <a:pt x="44567" y="2147074"/>
                </a:lnTo>
                <a:lnTo>
                  <a:pt x="44567" y="2438492"/>
                </a:lnTo>
                <a:lnTo>
                  <a:pt x="4775329" y="2438492"/>
                </a:lnTo>
                <a:lnTo>
                  <a:pt x="4775329" y="2147074"/>
                </a:lnTo>
                <a:lnTo>
                  <a:pt x="4819896" y="2147074"/>
                </a:lnTo>
                <a:lnTo>
                  <a:pt x="4819896" y="2399627"/>
                </a:lnTo>
                <a:lnTo>
                  <a:pt x="4819896" y="2483811"/>
                </a:lnTo>
                <a:lnTo>
                  <a:pt x="4699399" y="2483811"/>
                </a:lnTo>
                <a:lnTo>
                  <a:pt x="120498" y="2483811"/>
                </a:lnTo>
                <a:lnTo>
                  <a:pt x="0" y="2483811"/>
                </a:lnTo>
                <a:lnTo>
                  <a:pt x="0" y="2399627"/>
                </a:lnTo>
                <a:close/>
                <a:moveTo>
                  <a:pt x="4016580" y="0"/>
                </a:moveTo>
                <a:lnTo>
                  <a:pt x="4699399" y="0"/>
                </a:lnTo>
                <a:lnTo>
                  <a:pt x="4819896" y="0"/>
                </a:lnTo>
                <a:lnTo>
                  <a:pt x="4819896" y="84184"/>
                </a:lnTo>
                <a:lnTo>
                  <a:pt x="4819896" y="336737"/>
                </a:lnTo>
                <a:lnTo>
                  <a:pt x="4775329" y="336737"/>
                </a:lnTo>
                <a:lnTo>
                  <a:pt x="4775329" y="45318"/>
                </a:lnTo>
                <a:lnTo>
                  <a:pt x="4016580" y="45318"/>
                </a:lnTo>
                <a:close/>
                <a:moveTo>
                  <a:pt x="0" y="0"/>
                </a:moveTo>
                <a:lnTo>
                  <a:pt x="120498" y="0"/>
                </a:lnTo>
                <a:lnTo>
                  <a:pt x="803316" y="0"/>
                </a:lnTo>
                <a:lnTo>
                  <a:pt x="803316" y="45318"/>
                </a:lnTo>
                <a:lnTo>
                  <a:pt x="44567" y="45318"/>
                </a:lnTo>
                <a:lnTo>
                  <a:pt x="44567" y="336737"/>
                </a:lnTo>
                <a:lnTo>
                  <a:pt x="0" y="336737"/>
                </a:lnTo>
                <a:lnTo>
                  <a:pt x="0" y="841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b="1" dirty="0" err="1">
              <a:solidFill>
                <a:srgbClr val="F2EBE3"/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16" name="标题 1"/>
          <p:cNvSpPr txBox="1">
            <a:spLocks/>
          </p:cNvSpPr>
          <p:nvPr/>
        </p:nvSpPr>
        <p:spPr>
          <a:xfrm>
            <a:off x="1346174" y="2235184"/>
            <a:ext cx="9790386" cy="12784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en-US" altLang="zh-CN" sz="4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CALIS</a:t>
            </a:r>
            <a:r>
              <a:rPr lang="zh-CN" altLang="en-US" sz="4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助力高校学科服务研讨会</a:t>
            </a:r>
            <a:endParaRPr lang="en-US" altLang="zh-CN" sz="40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文本框 17"/>
          <p:cNvSpPr txBox="1"/>
          <p:nvPr/>
        </p:nvSpPr>
        <p:spPr>
          <a:xfrm>
            <a:off x="3359696" y="3284984"/>
            <a:ext cx="5955566" cy="988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400" b="1" kern="0" dirty="0" smtClean="0">
                <a:solidFill>
                  <a:srgbClr val="FFFF00"/>
                </a:solidFill>
                <a:latin typeface="Verdana" pitchFamily="34" charset="0"/>
                <a:ea typeface="微软雅黑" pitchFamily="34" charset="-122"/>
                <a:cs typeface="Verdana" pitchFamily="34" charset="0"/>
              </a:rPr>
              <a:t>谢谢各位，恳请指正</a:t>
            </a:r>
            <a:r>
              <a:rPr lang="zh-CN" altLang="en-US" sz="4400" b="1" kern="0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cs typeface="Verdana" pitchFamily="34" charset="0"/>
              </a:rPr>
              <a:t> </a:t>
            </a:r>
            <a:endParaRPr lang="zh-CN" altLang="en-US" sz="4400" b="1" kern="0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  <a:cs typeface="Verdana" pitchFamily="34" charset="0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3397796" y="1628800"/>
            <a:ext cx="5904656" cy="7478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</a:pPr>
            <a:r>
              <a:rPr lang="en-US" altLang="zh-CN" sz="2400" dirty="0" smtClean="0">
                <a:solidFill>
                  <a:schemeClr val="bg1"/>
                </a:solidFill>
                <a:latin typeface="Impact" pitchFamily="34" charset="0"/>
                <a:ea typeface="A-OTF Gothic MB101 Pro H" pitchFamily="34" charset="-128"/>
                <a:cs typeface="+mj-cs"/>
              </a:rPr>
              <a:t>China Academic Library &amp; Information System</a:t>
            </a:r>
            <a:endParaRPr lang="en-US" sz="2400" dirty="0">
              <a:solidFill>
                <a:schemeClr val="bg1"/>
              </a:solidFill>
              <a:latin typeface="Impact" pitchFamily="34" charset="0"/>
              <a:ea typeface="A-OTF Gothic MB101 Pro H" pitchFamily="34" charset="-128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06881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0183138"/>
  <p:tag name="MH_LIBRARY" val="GRAPHIC"/>
  <p:tag name="MH_TYPE" val="Text"/>
  <p:tag name="MH_ORDER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0183138"/>
  <p:tag name="MH_LIBRARY" val="GRAPHIC"/>
  <p:tag name="MH_TYPE" val="Text"/>
  <p:tag name="MH_ORDER" val="2"/>
</p:tagLst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8247</TotalTime>
  <Words>905</Words>
  <Application>Microsoft Macintosh PowerPoint</Application>
  <PresentationFormat>宽屏</PresentationFormat>
  <Paragraphs>95</Paragraphs>
  <Slides>8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3" baseType="lpstr">
      <vt:lpstr>A-OTF Gothic MB101 Pro H</vt:lpstr>
      <vt:lpstr>Calibri</vt:lpstr>
      <vt:lpstr>Calibri Light</vt:lpstr>
      <vt:lpstr>Impact</vt:lpstr>
      <vt:lpstr>Segoe UI</vt:lpstr>
      <vt:lpstr>Verdana</vt:lpstr>
      <vt:lpstr>Wingdings</vt:lpstr>
      <vt:lpstr>冬青黑体简体中文 W3</vt:lpstr>
      <vt:lpstr>黑体</vt:lpstr>
      <vt:lpstr>华文宋体</vt:lpstr>
      <vt:lpstr>思源黑体 CN ExtraLight</vt:lpstr>
      <vt:lpstr>宋体</vt:lpstr>
      <vt:lpstr>微软雅黑</vt:lpstr>
      <vt:lpstr>Arial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许长城</cp:lastModifiedBy>
  <cp:revision>683</cp:revision>
  <dcterms:created xsi:type="dcterms:W3CDTF">2015-04-28T01:09:51Z</dcterms:created>
  <dcterms:modified xsi:type="dcterms:W3CDTF">2017-03-31T00:51:19Z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2052-8.1.0.2424</vt:lpwstr>
  </property>
</Properties>
</file>